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7.xml" ContentType="application/vnd.openxmlformats-officedocument.presentationml.notesSlide+xml"/>
  <Override PartName="/ppt/tags/tag64.xml" ContentType="application/vnd.openxmlformats-officedocument.presentationml.tags+xml"/>
  <Override PartName="/ppt/activeX/activeX1.xml" ContentType="application/vnd.ms-office.activeX+xml"/>
  <Override PartName="/ppt/tags/tag65.xml" ContentType="application/vnd.openxmlformats-officedocument.presentationml.tags+xml"/>
  <Override PartName="/ppt/notesSlides/notesSlide1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62" r:id="rId5"/>
    <p:sldId id="261" r:id="rId6"/>
    <p:sldId id="263" r:id="rId7"/>
    <p:sldId id="264" r:id="rId8"/>
    <p:sldId id="266" r:id="rId9"/>
    <p:sldId id="267" r:id="rId10"/>
    <p:sldId id="268" r:id="rId11"/>
    <p:sldId id="269" r:id="rId12"/>
    <p:sldId id="270" r:id="rId13"/>
    <p:sldId id="271" r:id="rId14"/>
    <p:sldId id="280" r:id="rId15"/>
    <p:sldId id="275" r:id="rId16"/>
    <p:sldId id="272" r:id="rId17"/>
    <p:sldId id="283" r:id="rId18"/>
    <p:sldId id="281" r:id="rId19"/>
    <p:sldId id="279" r:id="rId20"/>
    <p:sldId id="277" r:id="rId21"/>
    <p:sldId id="282" r:id="rId22"/>
  </p:sldIdLst>
  <p:sldSz cx="9144000" cy="6858000" type="screen4x3"/>
  <p:notesSz cx="7010400" cy="92964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22" autoAdjust="0"/>
  </p:normalViewPr>
  <p:slideViewPr>
    <p:cSldViewPr>
      <p:cViewPr>
        <p:scale>
          <a:sx n="101" d="100"/>
          <a:sy n="101" d="100"/>
        </p:scale>
        <p:origin x="-1278" y="-72"/>
      </p:cViewPr>
      <p:guideLst>
        <p:guide orient="horz" pos="2160"/>
        <p:guide pos="2880"/>
      </p:guideLst>
    </p:cSldViewPr>
  </p:slideViewPr>
  <p:notesTextViewPr>
    <p:cViewPr>
      <p:scale>
        <a:sx n="1" d="1"/>
        <a:sy n="1" d="1"/>
      </p:scale>
      <p:origin x="0" y="0"/>
    </p:cViewPr>
  </p:notesTextViewPr>
  <p:sorterViewPr>
    <p:cViewPr>
      <p:scale>
        <a:sx n="100" d="100"/>
        <a:sy n="100" d="100"/>
      </p:scale>
      <p:origin x="0" y="7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322E1BC-407B-4FB7-A6D7-B1568C5841E6}" type="datetimeFigureOut">
              <a:rPr lang="en-US" smtClean="0"/>
              <a:t>5/29/2014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F302D25-0FEC-464F-810B-6F8833F95B04}" type="slidenum">
              <a:rPr lang="en-US" smtClean="0"/>
              <a:t>‹#›</a:t>
            </a:fld>
            <a:endParaRPr lang="en-US"/>
          </a:p>
        </p:txBody>
      </p:sp>
    </p:spTree>
    <p:extLst>
      <p:ext uri="{BB962C8B-B14F-4D97-AF65-F5344CB8AC3E}">
        <p14:creationId xmlns:p14="http://schemas.microsoft.com/office/powerpoint/2010/main" val="212464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Hello and welcome to the Global Harmonization Training.</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The following training will detail the changes that have occurred regarding OSHAs Right to Know standard with the implementation of the Global Harmonization System otherwise known as GHS.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DF302D25-0FEC-464F-810B-6F8833F95B04}" type="slidenum">
              <a:rPr lang="en-US" smtClean="0"/>
              <a:t>1</a:t>
            </a:fld>
            <a:endParaRPr lang="en-US"/>
          </a:p>
        </p:txBody>
      </p:sp>
    </p:spTree>
    <p:extLst>
      <p:ext uri="{BB962C8B-B14F-4D97-AF65-F5344CB8AC3E}">
        <p14:creationId xmlns:p14="http://schemas.microsoft.com/office/powerpoint/2010/main" val="1209456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last three pictograms includes</a:t>
            </a:r>
            <a:r>
              <a:rPr lang="en-US" baseline="0" dirty="0" smtClean="0"/>
              <a:t> the gas cylinder, environmental hazard, and explosive.</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10</a:t>
            </a:fld>
            <a:endParaRPr lang="en-US"/>
          </a:p>
        </p:txBody>
      </p:sp>
    </p:spTree>
    <p:extLst>
      <p:ext uri="{BB962C8B-B14F-4D97-AF65-F5344CB8AC3E}">
        <p14:creationId xmlns:p14="http://schemas.microsoft.com/office/powerpoint/2010/main" val="2224670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One word is used to indicate the relative severity of hazard and alert the reader to a potential hazard on the label and safety data sheet.  The GHS includes two signal words: </a:t>
            </a:r>
            <a:br>
              <a:rPr lang="en-US" dirty="0" smtClean="0"/>
            </a:br>
            <a:r>
              <a:rPr lang="en-US" dirty="0" smtClean="0"/>
              <a:t>“Warning” for less severe hazard categories and; “Danger” for more severe hazard categories.</a:t>
            </a:r>
            <a:br>
              <a:rPr lang="en-US" dirty="0" smtClean="0"/>
            </a:br>
            <a:endParaRPr lang="en-US" dirty="0" smtClean="0"/>
          </a:p>
          <a:p>
            <a:r>
              <a:rPr lang="en-US" dirty="0" smtClean="0"/>
              <a:t>Lower categories of classification and unclassified products would not require pictograms or signal words under GHS. </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11</a:t>
            </a:fld>
            <a:endParaRPr lang="en-US"/>
          </a:p>
        </p:txBody>
      </p:sp>
    </p:spTree>
    <p:extLst>
      <p:ext uri="{BB962C8B-B14F-4D97-AF65-F5344CB8AC3E}">
        <p14:creationId xmlns:p14="http://schemas.microsoft.com/office/powerpoint/2010/main" val="2887604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Hazard statements are standardized and assigned phrases that describe the hazard(s) as determined by hazard classification. An appropriate statement for each GHS hazard should be included on the label for products possessing more than one hazard.</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12</a:t>
            </a:fld>
            <a:endParaRPr lang="en-US"/>
          </a:p>
        </p:txBody>
      </p:sp>
    </p:spTree>
    <p:extLst>
      <p:ext uri="{BB962C8B-B14F-4D97-AF65-F5344CB8AC3E}">
        <p14:creationId xmlns:p14="http://schemas.microsoft.com/office/powerpoint/2010/main" val="324905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Precautionary information supplements the hazard information by briefly providing measures to be taken to minimize or prevent adverse effects from physical, health or environmental hazards. First aid is included in precautionary information. The GHS label should include appropriate precautionary information.</a:t>
            </a:r>
          </a:p>
          <a:p>
            <a:endParaRPr lang="en-US" dirty="0" smtClean="0"/>
          </a:p>
          <a:p>
            <a:r>
              <a:rPr lang="en-US" dirty="0" smtClean="0"/>
              <a:t>At this time there are four types of precautionary statements defined by GHS</a:t>
            </a:r>
            <a:r>
              <a:rPr lang="en-US" baseline="0" dirty="0" smtClean="0"/>
              <a:t> </a:t>
            </a:r>
            <a:r>
              <a:rPr lang="en-US" dirty="0" smtClean="0"/>
              <a:t>covering: prevention, response in cases of accidental spillage or exposure, storage, and disposal. The precautionary statements have been linked to each GHS hazard statement and type of hazard. The goal is to promote consistent use of precautionary statements </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13</a:t>
            </a:fld>
            <a:endParaRPr lang="en-US"/>
          </a:p>
        </p:txBody>
      </p:sp>
    </p:spTree>
    <p:extLst>
      <p:ext uri="{BB962C8B-B14F-4D97-AF65-F5344CB8AC3E}">
        <p14:creationId xmlns:p14="http://schemas.microsoft.com/office/powerpoint/2010/main" val="228592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Another change</a:t>
            </a:r>
            <a:r>
              <a:rPr lang="en-US" baseline="0" dirty="0" smtClean="0"/>
              <a:t> under GHS </a:t>
            </a:r>
            <a:r>
              <a:rPr lang="en-US" dirty="0" smtClean="0"/>
              <a:t>is the renaming of material safety data sheets from MSDSs to simply safety data sheets, or SDSs.</a:t>
            </a:r>
          </a:p>
          <a:p>
            <a:r>
              <a:rPr lang="en-US" dirty="0" smtClean="0"/>
              <a:t>Unfortunately, this dropping of the M has caused more confusion than is warranted. The truth is, an SDS is an MSDS, they are really the same thing, especially in terms of the role they play in the OSHA hazard communication standard. In fact, the GHS SDS format is nearly identical to the old 16 section MSDS – with a couple of modifications.</a:t>
            </a:r>
          </a:p>
          <a:p>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14</a:t>
            </a:fld>
            <a:endParaRPr lang="en-US"/>
          </a:p>
        </p:txBody>
      </p:sp>
    </p:spTree>
    <p:extLst>
      <p:ext uri="{BB962C8B-B14F-4D97-AF65-F5344CB8AC3E}">
        <p14:creationId xmlns:p14="http://schemas.microsoft.com/office/powerpoint/2010/main" val="2166093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Safety Data Sheets are an essential component of the GHS and are intended to provide comprehensive information about a substance or mixture for use in workplace chemical management.  They are used as a source of info about hazards, including environmental hazards, and to obtain advice on safety precautions.  The SDS contains sixteen standardized sections in a set order.  This format is standard across the world with relation to GHS.</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DF302D25-0FEC-464F-810B-6F8833F95B04}" type="slidenum">
              <a:rPr lang="en-US" smtClean="0"/>
              <a:t>15</a:t>
            </a:fld>
            <a:endParaRPr lang="en-US"/>
          </a:p>
        </p:txBody>
      </p:sp>
    </p:spTree>
    <p:extLst>
      <p:ext uri="{BB962C8B-B14F-4D97-AF65-F5344CB8AC3E}">
        <p14:creationId xmlns:p14="http://schemas.microsoft.com/office/powerpoint/2010/main" val="184514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The SDS contains sixteen standardized sections in a set order.  This format is standard across the world with relation to GHS.</a:t>
            </a:r>
            <a:r>
              <a:rPr lang="en-US" dirty="0" smtClean="0"/>
              <a:t> An SDS is produced for substances and mixtures which meet the harmonized criteria for physical, health, or environmental hazards under the GHS and for all mixtures which contain ingredients that meet the criteria for carcinogenic, toxic to reproduction or specific target organ toxicity.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16</a:t>
            </a:fld>
            <a:endParaRPr lang="en-US"/>
          </a:p>
        </p:txBody>
      </p:sp>
    </p:spTree>
    <p:extLst>
      <p:ext uri="{BB962C8B-B14F-4D97-AF65-F5344CB8AC3E}">
        <p14:creationId xmlns:p14="http://schemas.microsoft.com/office/powerpoint/2010/main" val="944037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02D25-0FEC-464F-810B-6F8833F95B04}" type="slidenum">
              <a:rPr lang="en-US" smtClean="0"/>
              <a:t>17</a:t>
            </a:fld>
            <a:endParaRPr lang="en-US"/>
          </a:p>
        </p:txBody>
      </p:sp>
    </p:spTree>
    <p:extLst>
      <p:ext uri="{BB962C8B-B14F-4D97-AF65-F5344CB8AC3E}">
        <p14:creationId xmlns:p14="http://schemas.microsoft.com/office/powerpoint/2010/main" val="85518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The following web clip gives directions on how to access the online Safety Data Sheet system maintained for the College.  The College utilizes an online library for management of campus SDSs.  The chemical inventories and SDSs indicated for a building are </a:t>
            </a:r>
            <a:r>
              <a:rPr lang="en-US" dirty="0" smtClean="0">
                <a:solidFill>
                  <a:srgbClr val="000000"/>
                </a:solidFill>
                <a:ea typeface="Times New Roman"/>
                <a:cs typeface="Calibri"/>
              </a:rPr>
              <a:t>provided </a:t>
            </a:r>
            <a:r>
              <a:rPr lang="en-US" dirty="0">
                <a:solidFill>
                  <a:srgbClr val="000000"/>
                </a:solidFill>
                <a:ea typeface="Times New Roman"/>
                <a:cs typeface="Calibri"/>
              </a:rPr>
              <a:t>to the EH&amp;S office to include in each individual building.  If you notice your chemicals and the associated SDSs are not shown in your building, contact EH&amp;S in order to have them included.</a:t>
            </a:r>
            <a:endParaRPr lang="en-US" sz="1100" dirty="0">
              <a:ea typeface="Times New Roman"/>
              <a:cs typeface="Times New Roman"/>
            </a:endParaRPr>
          </a:p>
          <a:p>
            <a:pPr>
              <a:lnSpc>
                <a:spcPct val="115000"/>
              </a:lnSpc>
            </a:pPr>
            <a:r>
              <a:rPr lang="en-US" dirty="0">
                <a:ea typeface="Times New Roman"/>
                <a:cs typeface="Calibri"/>
              </a:rPr>
              <a:t> </a:t>
            </a: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DF302D25-0FEC-464F-810B-6F8833F95B04}" type="slidenum">
              <a:rPr lang="en-US" smtClean="0"/>
              <a:t>18</a:t>
            </a:fld>
            <a:endParaRPr lang="en-US"/>
          </a:p>
        </p:txBody>
      </p:sp>
    </p:spTree>
    <p:extLst>
      <p:ext uri="{BB962C8B-B14F-4D97-AF65-F5344CB8AC3E}">
        <p14:creationId xmlns:p14="http://schemas.microsoft.com/office/powerpoint/2010/main" val="4091528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QR code will take you directly to the</a:t>
            </a:r>
            <a:r>
              <a:rPr lang="en-US" baseline="0" dirty="0" smtClean="0"/>
              <a:t> College’s electronic SDS database.  Your William and Mary login and password will allow access to the system.</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19</a:t>
            </a:fld>
            <a:endParaRPr lang="en-US"/>
          </a:p>
        </p:txBody>
      </p:sp>
    </p:spTree>
    <p:extLst>
      <p:ext uri="{BB962C8B-B14F-4D97-AF65-F5344CB8AC3E}">
        <p14:creationId xmlns:p14="http://schemas.microsoft.com/office/powerpoint/2010/main" val="15449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items that will be discussed in detail</a:t>
            </a:r>
            <a:r>
              <a:rPr lang="en-US" baseline="0" dirty="0" smtClean="0"/>
              <a:t> include What is the Global Harmonization System? Why do I need to know about the Global Harmonization System as a College of William and Mary employee, What are the changes to the current system with regards to Global Harmonization, and who can you contact if you have further questions or would like further information.</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2</a:t>
            </a:fld>
            <a:endParaRPr lang="en-US"/>
          </a:p>
        </p:txBody>
      </p:sp>
    </p:spTree>
    <p:extLst>
      <p:ext uri="{BB962C8B-B14F-4D97-AF65-F5344CB8AC3E}">
        <p14:creationId xmlns:p14="http://schemas.microsoft.com/office/powerpoint/2010/main" val="232569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For questions regarding GHS</a:t>
            </a:r>
            <a:r>
              <a:rPr lang="en-US" baseline="0" dirty="0" smtClean="0"/>
              <a:t>, the OSHA hazard communication standard, or any other safety related issues contact the EH&amp;S office.  The video link will provide more in depth information regarding the changes taking place under </a:t>
            </a:r>
            <a:r>
              <a:rPr lang="en-US" baseline="0" smtClean="0"/>
              <a:t>GHS.</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20</a:t>
            </a:fld>
            <a:endParaRPr lang="en-US"/>
          </a:p>
        </p:txBody>
      </p:sp>
    </p:spTree>
    <p:extLst>
      <p:ext uri="{BB962C8B-B14F-4D97-AF65-F5344CB8AC3E}">
        <p14:creationId xmlns:p14="http://schemas.microsoft.com/office/powerpoint/2010/main" val="4025827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02D25-0FEC-464F-810B-6F8833F95B04}" type="slidenum">
              <a:rPr lang="en-US" smtClean="0"/>
              <a:t>21</a:t>
            </a:fld>
            <a:endParaRPr lang="en-US"/>
          </a:p>
        </p:txBody>
      </p:sp>
    </p:spTree>
    <p:extLst>
      <p:ext uri="{BB962C8B-B14F-4D97-AF65-F5344CB8AC3E}">
        <p14:creationId xmlns:p14="http://schemas.microsoft.com/office/powerpoint/2010/main" val="397276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The GHS includes criteria for the classification of health, physical and environmental hazards, as well as specifying what information should be included on labels of hazardous chemicals as well as safety data sheets formally know as Material Safety Data sheets or MSDSs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GHS is part of the Occupational Safety and Health Administrations Hazard Communication Standard.</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DF302D25-0FEC-464F-810B-6F8833F95B04}" type="slidenum">
              <a:rPr lang="en-US" smtClean="0"/>
              <a:t>3</a:t>
            </a:fld>
            <a:endParaRPr lang="en-US"/>
          </a:p>
        </p:txBody>
      </p:sp>
    </p:spTree>
    <p:extLst>
      <p:ext uri="{BB962C8B-B14F-4D97-AF65-F5344CB8AC3E}">
        <p14:creationId xmlns:p14="http://schemas.microsoft.com/office/powerpoint/2010/main" val="129076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All employers with hazardous chemicals in their workplaces such as William and Mary, are required to have a hazard communication program, including container labels, safety data sheets, and employee training.  This is a requirement of OSHAs hazard communication standard.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Every College building contains some extent of chemicals.  These can range from basic housekeeping chemicals to chemicals found in a chemistry research laboratory.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DF302D25-0FEC-464F-810B-6F8833F95B04}" type="slidenum">
              <a:rPr lang="en-US" smtClean="0"/>
              <a:t>4</a:t>
            </a:fld>
            <a:endParaRPr lang="en-US"/>
          </a:p>
        </p:txBody>
      </p:sp>
    </p:spTree>
    <p:extLst>
      <p:ext uri="{BB962C8B-B14F-4D97-AF65-F5344CB8AC3E}">
        <p14:creationId xmlns:p14="http://schemas.microsoft.com/office/powerpoint/2010/main" val="355165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a:t>
            </a:r>
            <a:r>
              <a:rPr lang="en-US" baseline="0" dirty="0" smtClean="0"/>
              <a:t> Global Harmonization System implements</a:t>
            </a:r>
            <a:r>
              <a:rPr lang="en-US" dirty="0" smtClean="0"/>
              <a:t> several changes</a:t>
            </a:r>
            <a:r>
              <a:rPr lang="en-US" baseline="0" dirty="0" smtClean="0"/>
              <a:t> to the existing OSHA hazard communication system.  These include a new labeling system and new product information sheets.  The updates are intended to create a unified system worldwide and create clarity for the employee.</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5</a:t>
            </a:fld>
            <a:endParaRPr lang="en-US"/>
          </a:p>
        </p:txBody>
      </p:sp>
    </p:spTree>
    <p:extLst>
      <p:ext uri="{BB962C8B-B14F-4D97-AF65-F5344CB8AC3E}">
        <p14:creationId xmlns:p14="http://schemas.microsoft.com/office/powerpoint/2010/main" val="230009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Labels on</a:t>
            </a:r>
            <a:r>
              <a:rPr lang="en-US" baseline="0" dirty="0" smtClean="0"/>
              <a:t> containers will contain the same layout for information regardless of the chemical or the manufacturer.  The key components will include the product identifier otherwise known as the name of the chemical.  A pictogram will be included that helps to visually indicate the hazard.  A signal word is meant to be a simple written communication to quickly and readily identify the severity of the hazard.  The hazard statement will specify the greatest concerns regarding the chemical from a safety and employee exposure standpoint.  The precautionary statement will give further detail to possibly include proper storage and use, steps to take in the case of a fire, and recommended first aid measures.</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6</a:t>
            </a:fld>
            <a:endParaRPr lang="en-US"/>
          </a:p>
        </p:txBody>
      </p:sp>
    </p:spTree>
    <p:extLst>
      <p:ext uri="{BB962C8B-B14F-4D97-AF65-F5344CB8AC3E}">
        <p14:creationId xmlns:p14="http://schemas.microsoft.com/office/powerpoint/2010/main" val="317199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pictogram utilizes</a:t>
            </a:r>
            <a:r>
              <a:rPr lang="en-US" baseline="0" dirty="0" smtClean="0"/>
              <a:t> a visual picture to communicate a hazard related to the chemical.  You can think of these pictograms as the traffic signs for the chemical.  Every pictogram will be in the shape of a diamond with a white background and red border.</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7</a:t>
            </a:fld>
            <a:endParaRPr lang="en-US"/>
          </a:p>
        </p:txBody>
      </p:sp>
    </p:spTree>
    <p:extLst>
      <p:ext uri="{BB962C8B-B14F-4D97-AF65-F5344CB8AC3E}">
        <p14:creationId xmlns:p14="http://schemas.microsoft.com/office/powerpoint/2010/main" val="332193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specific pictograms relate to the potential hazard of the chemical</a:t>
            </a:r>
            <a:r>
              <a:rPr lang="en-US" baseline="0" dirty="0" smtClean="0"/>
              <a:t>.  The health hazard pictogram communicates hazards such as a possible carcinogen, toxicity, or respiratory sensitizer.  The skull and crossbones pictogram indicates the chemical is acutely toxic and the exclamation mark indicates the chemical is an irritant</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8</a:t>
            </a:fld>
            <a:endParaRPr lang="en-US"/>
          </a:p>
        </p:txBody>
      </p:sp>
    </p:spTree>
    <p:extLst>
      <p:ext uri="{BB962C8B-B14F-4D97-AF65-F5344CB8AC3E}">
        <p14:creationId xmlns:p14="http://schemas.microsoft.com/office/powerpoint/2010/main" val="181143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flammable, corrosive and oxidizer pictograms are</a:t>
            </a:r>
            <a:r>
              <a:rPr lang="en-US" baseline="0" dirty="0" smtClean="0"/>
              <a:t> similar to the department of transportation pictograms.  The difference is that these pictograms are again specific to the global harmonization system with the pictogram, white background, and red borders.  </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9</a:t>
            </a:fld>
            <a:endParaRPr lang="en-US"/>
          </a:p>
        </p:txBody>
      </p:sp>
    </p:spTree>
    <p:extLst>
      <p:ext uri="{BB962C8B-B14F-4D97-AF65-F5344CB8AC3E}">
        <p14:creationId xmlns:p14="http://schemas.microsoft.com/office/powerpoint/2010/main" val="36118142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slideMaster" Target="../slideMasters/slideMaster1.xml"/><Relationship Id="rId4" Type="http://schemas.openxmlformats.org/officeDocument/2006/relationships/tags" Target="../tags/tag5.xml"/><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custDataLst>
              <p:tags r:id="rId1"/>
            </p:custDataLst>
          </p:nvPr>
        </p:nvPicPr>
        <p:blipFill>
          <a:blip r:embed="rId6">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custDataLst>
              <p:tags r:id="rId2"/>
            </p:custDataLst>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7"/>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7"/>
            <a:stretch>
              <a:fillRect/>
            </a:stretch>
          </p:blipFill>
          <p:spPr>
            <a:xfrm rot="16200000">
              <a:off x="637932" y="2282410"/>
              <a:ext cx="404704" cy="461174"/>
            </a:xfrm>
            <a:prstGeom prst="rect">
              <a:avLst/>
            </a:prstGeom>
          </p:spPr>
        </p:pic>
      </p:grpSp>
      <p:pic>
        <p:nvPicPr>
          <p:cNvPr id="8" name="Picture 7" descr="TitleCard.png"/>
          <p:cNvPicPr>
            <a:picLocks noChangeAspect="1"/>
          </p:cNvPicPr>
          <p:nvPr>
            <p:custDataLst>
              <p:tags r:id="rId3"/>
            </p:custDataLst>
          </p:nvPr>
        </p:nvPicPr>
        <p:blipFill>
          <a:blip r:embed="rId8"/>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1C7AB11-1422-42D8-80DF-53793C9E9394}" type="datetimeFigureOut">
              <a:rPr lang="en-US" smtClean="0"/>
              <a:t>5/29/2014</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8711961-5BC3-4CDE-8F49-5AD621D5C0C9}" type="slidenum">
              <a:rPr lang="en-US" smtClean="0"/>
              <a:t>‹#›</a:t>
            </a:fld>
            <a:endParaRPr lang="en-US"/>
          </a:p>
        </p:txBody>
      </p:sp>
      <p:pic>
        <p:nvPicPr>
          <p:cNvPr id="9" name="Picture 8" descr="coverBand.png"/>
          <p:cNvPicPr>
            <a:picLocks noChangeAspect="1"/>
          </p:cNvPicPr>
          <p:nvPr>
            <p:custDataLst>
              <p:tags r:id="rId4"/>
            </p:custDataLst>
          </p:nvPr>
        </p:nvPicPr>
        <p:blipFill>
          <a:blip r:embed="rId9"/>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7AB11-1422-42D8-80DF-53793C9E9394}"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7AB11-1422-42D8-80DF-53793C9E9394}"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7AB11-1422-42D8-80DF-53793C9E9394}"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C7AB11-1422-42D8-80DF-53793C9E9394}"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1C7AB11-1422-42D8-80DF-53793C9E9394}"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11961-5BC3-4CDE-8F49-5AD621D5C0C9}"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1C7AB11-1422-42D8-80DF-53793C9E9394}" type="datetimeFigureOut">
              <a:rPr lang="en-US" smtClean="0"/>
              <a:t>5/29/2014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11961-5BC3-4CDE-8F49-5AD621D5C0C9}"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C7AB11-1422-42D8-80DF-53793C9E9394}" type="datetimeFigureOut">
              <a:rPr lang="en-US" smtClean="0"/>
              <a:t>5/29/2014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7AB11-1422-42D8-80DF-53793C9E9394}" type="datetimeFigureOut">
              <a:rPr lang="en-US" smtClean="0"/>
              <a:t>5/29/2014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7AB11-1422-42D8-80DF-53793C9E9394}"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7AB11-1422-42D8-80DF-53793C9E9394}"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81C7AB11-1422-42D8-80DF-53793C9E9394}" type="datetimeFigureOut">
              <a:rPr lang="en-US" smtClean="0"/>
              <a:t>5/29/2014</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8711961-5BC3-4CDE-8F49-5AD621D5C0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42.xml"/><Relationship Id="rId7" Type="http://schemas.openxmlformats.org/officeDocument/2006/relationships/image" Target="../media/image24.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3.xml"/><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31.jpeg"/><Relationship Id="rId3" Type="http://schemas.openxmlformats.org/officeDocument/2006/relationships/tags" Target="../tags/tag53.xml"/><Relationship Id="rId7" Type="http://schemas.openxmlformats.org/officeDocument/2006/relationships/slideLayout" Target="../slideLayouts/slideLayout2.xml"/><Relationship Id="rId12" Type="http://schemas.openxmlformats.org/officeDocument/2006/relationships/image" Target="../media/image30.gi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29.jpeg"/><Relationship Id="rId5" Type="http://schemas.openxmlformats.org/officeDocument/2006/relationships/tags" Target="../tags/tag55.xml"/><Relationship Id="rId10" Type="http://schemas.openxmlformats.org/officeDocument/2006/relationships/image" Target="../media/image28.jpeg"/><Relationship Id="rId4" Type="http://schemas.openxmlformats.org/officeDocument/2006/relationships/tags" Target="../tags/tag54.xml"/><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32.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8.xml.rels><?xml version="1.0" encoding="UTF-8" standalone="yes"?>
<Relationships xmlns="http://schemas.openxmlformats.org/package/2006/relationships"><Relationship Id="rId3" Type="http://schemas.openxmlformats.org/officeDocument/2006/relationships/control" Target="../activeX/activeX1.xml"/><Relationship Id="rId7" Type="http://schemas.openxmlformats.org/officeDocument/2006/relationships/image" Target="../media/image34.png"/><Relationship Id="rId2" Type="http://schemas.openxmlformats.org/officeDocument/2006/relationships/tags" Target="../tags/tag64.xml"/><Relationship Id="rId1" Type="http://schemas.openxmlformats.org/officeDocument/2006/relationships/vmlDrawing" Target="../drawings/vmlDrawing1.v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35.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0.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9.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hyperlink" Target="http://www.wm.edu/offices/facilities/services/sa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74.xml"/><Relationship Id="rId7" Type="http://schemas.openxmlformats.org/officeDocument/2006/relationships/image" Target="../media/image36.jp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21.xml"/><Relationship Id="rId11" Type="http://schemas.openxmlformats.org/officeDocument/2006/relationships/image" Target="../media/image40.png"/><Relationship Id="rId5" Type="http://schemas.openxmlformats.org/officeDocument/2006/relationships/slideLayout" Target="../slideLayouts/slideLayout6.xml"/><Relationship Id="rId10" Type="http://schemas.openxmlformats.org/officeDocument/2006/relationships/image" Target="../media/image39.png"/><Relationship Id="rId4" Type="http://schemas.openxmlformats.org/officeDocument/2006/relationships/tags" Target="../tags/tag75.xml"/><Relationship Id="rId9" Type="http://schemas.openxmlformats.org/officeDocument/2006/relationships/image" Target="../media/image38.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3.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6.xml"/><Relationship Id="rId7" Type="http://schemas.openxmlformats.org/officeDocument/2006/relationships/notesSlide" Target="../notesSlides/notesSlide7.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11" Type="http://schemas.openxmlformats.org/officeDocument/2006/relationships/image" Target="../media/image17.jpeg"/><Relationship Id="rId5" Type="http://schemas.openxmlformats.org/officeDocument/2006/relationships/tags" Target="../tags/tag28.xml"/><Relationship Id="rId10" Type="http://schemas.openxmlformats.org/officeDocument/2006/relationships/image" Target="../media/image16.jpeg"/><Relationship Id="rId4" Type="http://schemas.openxmlformats.org/officeDocument/2006/relationships/tags" Target="../tags/tag27.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32.xml"/><Relationship Id="rId7" Type="http://schemas.openxmlformats.org/officeDocument/2006/relationships/image" Target="../media/image18.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3.xml"/><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37.xml"/><Relationship Id="rId7" Type="http://schemas.openxmlformats.org/officeDocument/2006/relationships/image" Target="../media/image21.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38.xml"/><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 Right to Know</a:t>
            </a:r>
            <a:endParaRPr lang="en-US" dirty="0"/>
          </a:p>
        </p:txBody>
      </p:sp>
      <p:sp>
        <p:nvSpPr>
          <p:cNvPr id="3" name="Subtitle 2"/>
          <p:cNvSpPr>
            <a:spLocks noGrp="1"/>
          </p:cNvSpPr>
          <p:nvPr>
            <p:ph type="subTitle" idx="1"/>
          </p:nvPr>
        </p:nvSpPr>
        <p:spPr/>
        <p:txBody>
          <a:bodyPr/>
          <a:lstStyle/>
          <a:p>
            <a:r>
              <a:rPr lang="en-US" dirty="0" smtClean="0"/>
              <a:t>Global Harmonization Systems (GHS)</a:t>
            </a:r>
            <a:endParaRPr lang="en-US" dirty="0"/>
          </a:p>
        </p:txBody>
      </p:sp>
      <p:sp>
        <p:nvSpPr>
          <p:cNvPr id="4" name="TextBox 3"/>
          <p:cNvSpPr txBox="1"/>
          <p:nvPr/>
        </p:nvSpPr>
        <p:spPr>
          <a:xfrm rot="20346025">
            <a:off x="762000" y="4555867"/>
            <a:ext cx="1905000" cy="830997"/>
          </a:xfrm>
          <a:prstGeom prst="rect">
            <a:avLst/>
          </a:prstGeom>
          <a:noFill/>
        </p:spPr>
        <p:txBody>
          <a:bodyPr wrap="square" rtlCol="0">
            <a:spAutoFit/>
          </a:bodyPr>
          <a:lstStyle/>
          <a:p>
            <a:r>
              <a:rPr lang="en-US" sz="2400" dirty="0" smtClean="0"/>
              <a:t>New Information!</a:t>
            </a:r>
            <a:endParaRPr lang="en-US" sz="2400" dirty="0"/>
          </a:p>
        </p:txBody>
      </p:sp>
    </p:spTree>
    <p:custDataLst>
      <p:tags r:id="rId1"/>
    </p:custDataLst>
    <p:extLst>
      <p:ext uri="{BB962C8B-B14F-4D97-AF65-F5344CB8AC3E}">
        <p14:creationId xmlns:p14="http://schemas.microsoft.com/office/powerpoint/2010/main" val="1133204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Labeling - Pictograms</a:t>
            </a:r>
            <a:endParaRPr lang="en-US" dirty="0"/>
          </a:p>
        </p:txBody>
      </p:sp>
      <p:pic>
        <p:nvPicPr>
          <p:cNvPr id="4" name="Picture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553200" y="1416939"/>
            <a:ext cx="2298954" cy="2298954"/>
          </a:xfrm>
          <a:prstGeom prst="rect">
            <a:avLst/>
          </a:prstGeom>
        </p:spPr>
      </p:pic>
      <p:pic>
        <p:nvPicPr>
          <p:cNvPr id="5" name="Picture 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57200" y="1416939"/>
            <a:ext cx="2414016" cy="2414016"/>
          </a:xfrm>
          <a:prstGeom prst="rect">
            <a:avLst/>
          </a:prstGeom>
        </p:spPr>
      </p:pic>
      <p:pic>
        <p:nvPicPr>
          <p:cNvPr id="6" name="Picture 5"/>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581400" y="2832017"/>
            <a:ext cx="2412492" cy="2412492"/>
          </a:xfrm>
          <a:prstGeom prst="rect">
            <a:avLst/>
          </a:prstGeom>
        </p:spPr>
      </p:pic>
      <p:sp>
        <p:nvSpPr>
          <p:cNvPr id="7" name="TextBox 6"/>
          <p:cNvSpPr txBox="1"/>
          <p:nvPr/>
        </p:nvSpPr>
        <p:spPr>
          <a:xfrm>
            <a:off x="254508" y="3717018"/>
            <a:ext cx="2819400" cy="646331"/>
          </a:xfrm>
          <a:prstGeom prst="rect">
            <a:avLst/>
          </a:prstGeom>
          <a:noFill/>
        </p:spPr>
        <p:txBody>
          <a:bodyPr wrap="square" rtlCol="0">
            <a:spAutoFit/>
          </a:bodyPr>
          <a:lstStyle/>
          <a:p>
            <a:r>
              <a:rPr lang="en-US" dirty="0" smtClean="0"/>
              <a:t>Gas Cylinder</a:t>
            </a:r>
          </a:p>
          <a:p>
            <a:pPr marL="285750" indent="-285750">
              <a:buFont typeface="Arial" panose="020B0604020202020204" pitchFamily="34" charset="0"/>
              <a:buChar char="•"/>
            </a:pPr>
            <a:r>
              <a:rPr lang="en-US" dirty="0" smtClean="0"/>
              <a:t>Gases under pressure</a:t>
            </a:r>
            <a:endParaRPr lang="en-US" dirty="0"/>
          </a:p>
        </p:txBody>
      </p:sp>
      <p:sp>
        <p:nvSpPr>
          <p:cNvPr id="8" name="TextBox 7"/>
          <p:cNvSpPr txBox="1"/>
          <p:nvPr/>
        </p:nvSpPr>
        <p:spPr>
          <a:xfrm>
            <a:off x="6759312" y="3717018"/>
            <a:ext cx="2057400" cy="646331"/>
          </a:xfrm>
          <a:prstGeom prst="rect">
            <a:avLst/>
          </a:prstGeom>
          <a:noFill/>
        </p:spPr>
        <p:txBody>
          <a:bodyPr wrap="square" rtlCol="0">
            <a:spAutoFit/>
          </a:bodyPr>
          <a:lstStyle/>
          <a:p>
            <a:r>
              <a:rPr lang="en-US" dirty="0" smtClean="0"/>
              <a:t>Bomb Exploding</a:t>
            </a:r>
          </a:p>
          <a:p>
            <a:pPr marL="285750" indent="-285750">
              <a:buFont typeface="Arial" panose="020B0604020202020204" pitchFamily="34" charset="0"/>
              <a:buChar char="•"/>
            </a:pPr>
            <a:r>
              <a:rPr lang="en-US" dirty="0" smtClean="0"/>
              <a:t>Explosives</a:t>
            </a:r>
            <a:endParaRPr lang="en-US" dirty="0"/>
          </a:p>
        </p:txBody>
      </p:sp>
      <p:sp>
        <p:nvSpPr>
          <p:cNvPr id="9" name="TextBox 8"/>
          <p:cNvSpPr txBox="1"/>
          <p:nvPr/>
        </p:nvSpPr>
        <p:spPr>
          <a:xfrm>
            <a:off x="3758946" y="5181600"/>
            <a:ext cx="2489454" cy="646331"/>
          </a:xfrm>
          <a:prstGeom prst="rect">
            <a:avLst/>
          </a:prstGeom>
          <a:noFill/>
        </p:spPr>
        <p:txBody>
          <a:bodyPr wrap="square" rtlCol="0">
            <a:spAutoFit/>
          </a:bodyPr>
          <a:lstStyle/>
          <a:p>
            <a:r>
              <a:rPr lang="en-US" dirty="0" smtClean="0"/>
              <a:t>Environmental Hazard</a:t>
            </a:r>
          </a:p>
          <a:p>
            <a:pPr marL="285750" indent="-285750">
              <a:buFont typeface="Arial" panose="020B0604020202020204" pitchFamily="34" charset="0"/>
              <a:buChar char="•"/>
            </a:pPr>
            <a:r>
              <a:rPr lang="en-US" dirty="0" smtClean="0"/>
              <a:t>Aquatic toxicity</a:t>
            </a:r>
            <a:endParaRPr lang="en-US" dirty="0"/>
          </a:p>
        </p:txBody>
      </p:sp>
    </p:spTree>
    <p:custDataLst>
      <p:tags r:id="rId1"/>
    </p:custDataLst>
    <p:extLst>
      <p:ext uri="{BB962C8B-B14F-4D97-AF65-F5344CB8AC3E}">
        <p14:creationId xmlns:p14="http://schemas.microsoft.com/office/powerpoint/2010/main" val="3213981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Labeling System – Signal Word</a:t>
            </a:r>
            <a:endParaRPr lang="en-US" dirty="0"/>
          </a:p>
        </p:txBody>
      </p:sp>
      <p:sp>
        <p:nvSpPr>
          <p:cNvPr id="3" name="Content Placeholder 2"/>
          <p:cNvSpPr>
            <a:spLocks noGrp="1"/>
          </p:cNvSpPr>
          <p:nvPr>
            <p:ph idx="1"/>
          </p:nvPr>
        </p:nvSpPr>
        <p:spPr/>
        <p:txBody>
          <a:bodyPr/>
          <a:lstStyle/>
          <a:p>
            <a:r>
              <a:rPr lang="en-US" sz="3200" dirty="0" smtClean="0"/>
              <a:t>A signal word is a single word that indicates the severity level of the hazard.</a:t>
            </a:r>
          </a:p>
          <a:p>
            <a:r>
              <a:rPr lang="en-US" sz="3200" dirty="0" smtClean="0"/>
              <a:t>The new system has two signal words:</a:t>
            </a:r>
          </a:p>
          <a:p>
            <a:endParaRPr lang="en-US" dirty="0" smtClean="0"/>
          </a:p>
          <a:p>
            <a:pPr lvl="1"/>
            <a:r>
              <a:rPr lang="en-US" sz="2400" b="1" dirty="0" smtClean="0"/>
              <a:t>Danger</a:t>
            </a:r>
            <a:r>
              <a:rPr lang="en-US" sz="2400" dirty="0" smtClean="0"/>
              <a:t> – more severe hazards</a:t>
            </a:r>
          </a:p>
          <a:p>
            <a:pPr lvl="1"/>
            <a:r>
              <a:rPr lang="en-US" sz="2400" b="1" dirty="0" smtClean="0"/>
              <a:t>Warning</a:t>
            </a:r>
            <a:r>
              <a:rPr lang="en-US" sz="2400" dirty="0" smtClean="0"/>
              <a:t> – less severe hazards</a:t>
            </a:r>
            <a:endParaRPr lang="en-US" sz="2400" dirty="0"/>
          </a:p>
        </p:txBody>
      </p:sp>
    </p:spTree>
    <p:custDataLst>
      <p:tags r:id="rId1"/>
    </p:custDataLst>
    <p:extLst>
      <p:ext uri="{BB962C8B-B14F-4D97-AF65-F5344CB8AC3E}">
        <p14:creationId xmlns:p14="http://schemas.microsoft.com/office/powerpoint/2010/main" val="486176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Labeling System – Hazard Statement</a:t>
            </a:r>
            <a:endParaRPr lang="en-US" dirty="0"/>
          </a:p>
        </p:txBody>
      </p:sp>
      <p:sp>
        <p:nvSpPr>
          <p:cNvPr id="3" name="Content Placeholder 2"/>
          <p:cNvSpPr>
            <a:spLocks noGrp="1"/>
          </p:cNvSpPr>
          <p:nvPr>
            <p:ph idx="1"/>
          </p:nvPr>
        </p:nvSpPr>
        <p:spPr>
          <a:xfrm>
            <a:off x="838200" y="2038389"/>
            <a:ext cx="7467600" cy="2076412"/>
          </a:xfrm>
        </p:spPr>
        <p:txBody>
          <a:bodyPr>
            <a:normAutofit/>
          </a:bodyPr>
          <a:lstStyle/>
          <a:p>
            <a:r>
              <a:rPr lang="en-US" sz="3200" dirty="0" smtClean="0"/>
              <a:t>Describes the nature of the chemical hazard, and sometimes includes the degree (i.e., “highly flammable liquid” instead of “flammable liquid”)</a:t>
            </a:r>
          </a:p>
          <a:p>
            <a:pPr marL="0" indent="0">
              <a:buNone/>
            </a:pPr>
            <a:endParaRPr lang="en-US" sz="3200" dirty="0"/>
          </a:p>
        </p:txBody>
      </p:sp>
      <p:sp>
        <p:nvSpPr>
          <p:cNvPr id="4" name="Rectangle 3"/>
          <p:cNvSpPr/>
          <p:nvPr/>
        </p:nvSpPr>
        <p:spPr>
          <a:xfrm rot="21225309">
            <a:off x="1484454" y="5257801"/>
            <a:ext cx="4572000" cy="923330"/>
          </a:xfrm>
          <a:prstGeom prst="rect">
            <a:avLst/>
          </a:prstGeom>
        </p:spPr>
        <p:txBody>
          <a:bodyPr>
            <a:spAutoFit/>
          </a:bodyPr>
          <a:lstStyle/>
          <a:p>
            <a:r>
              <a:rPr lang="en-US" b="1" dirty="0"/>
              <a:t>Hazard Statements:</a:t>
            </a:r>
          </a:p>
          <a:p>
            <a:r>
              <a:rPr lang="en-US" dirty="0"/>
              <a:t>• May cause fire or explosion; strong oxidizer</a:t>
            </a:r>
          </a:p>
          <a:p>
            <a:r>
              <a:rPr lang="en-US" dirty="0"/>
              <a:t>• Causes severe skin burns and eye damage</a:t>
            </a:r>
          </a:p>
        </p:txBody>
      </p:sp>
      <p:sp>
        <p:nvSpPr>
          <p:cNvPr id="5" name="Rectangle 4"/>
          <p:cNvSpPr/>
          <p:nvPr/>
        </p:nvSpPr>
        <p:spPr>
          <a:xfrm rot="20537809">
            <a:off x="609600" y="4263495"/>
            <a:ext cx="2590800" cy="646331"/>
          </a:xfrm>
          <a:prstGeom prst="rect">
            <a:avLst/>
          </a:prstGeom>
        </p:spPr>
        <p:txBody>
          <a:bodyPr wrap="square">
            <a:spAutoFit/>
          </a:bodyPr>
          <a:lstStyle/>
          <a:p>
            <a:pPr algn="ctr"/>
            <a:r>
              <a:rPr lang="en-US" b="1" dirty="0"/>
              <a:t>Warning</a:t>
            </a:r>
          </a:p>
          <a:p>
            <a:r>
              <a:rPr lang="en-US" dirty="0"/>
              <a:t>Harmful if swallowed</a:t>
            </a:r>
          </a:p>
        </p:txBody>
      </p:sp>
      <p:sp>
        <p:nvSpPr>
          <p:cNvPr id="6" name="Rectangle 5"/>
          <p:cNvSpPr/>
          <p:nvPr/>
        </p:nvSpPr>
        <p:spPr>
          <a:xfrm rot="897633">
            <a:off x="3961564" y="4432794"/>
            <a:ext cx="4572000" cy="923330"/>
          </a:xfrm>
          <a:prstGeom prst="rect">
            <a:avLst/>
          </a:prstGeom>
        </p:spPr>
        <p:txBody>
          <a:bodyPr>
            <a:spAutoFit/>
          </a:bodyPr>
          <a:lstStyle/>
          <a:p>
            <a:pPr algn="ctr"/>
            <a:r>
              <a:rPr lang="en-US" b="1" dirty="0"/>
              <a:t>Danger</a:t>
            </a:r>
          </a:p>
          <a:p>
            <a:r>
              <a:rPr lang="en-US" dirty="0"/>
              <a:t>May cause fire or explosion; strong oxidizer</a:t>
            </a:r>
          </a:p>
          <a:p>
            <a:r>
              <a:rPr lang="en-US" dirty="0"/>
              <a:t>Causes severe skin burns and eye damage</a:t>
            </a:r>
          </a:p>
        </p:txBody>
      </p:sp>
    </p:spTree>
    <p:custDataLst>
      <p:tags r:id="rId1"/>
    </p:custDataLst>
    <p:extLst>
      <p:ext uri="{BB962C8B-B14F-4D97-AF65-F5344CB8AC3E}">
        <p14:creationId xmlns:p14="http://schemas.microsoft.com/office/powerpoint/2010/main" val="1530983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Labeling System – Precautionary Statements</a:t>
            </a:r>
            <a:endParaRPr lang="en-US" dirty="0"/>
          </a:p>
        </p:txBody>
      </p:sp>
      <p:sp>
        <p:nvSpPr>
          <p:cNvPr id="3" name="Content Placeholder 2"/>
          <p:cNvSpPr>
            <a:spLocks noGrp="1"/>
          </p:cNvSpPr>
          <p:nvPr>
            <p:ph idx="1"/>
          </p:nvPr>
        </p:nvSpPr>
        <p:spPr>
          <a:xfrm>
            <a:off x="348919" y="2038389"/>
            <a:ext cx="8490281" cy="1390612"/>
          </a:xfrm>
        </p:spPr>
        <p:txBody>
          <a:bodyPr>
            <a:noAutofit/>
          </a:bodyPr>
          <a:lstStyle/>
          <a:p>
            <a:r>
              <a:rPr lang="en-US" sz="3200" dirty="0" smtClean="0"/>
              <a:t>Precautionary Statements describe recommended measures that should be taken to minimize or prevent adverse effects.</a:t>
            </a:r>
          </a:p>
        </p:txBody>
      </p:sp>
      <p:sp>
        <p:nvSpPr>
          <p:cNvPr id="4" name="Rectangle 3"/>
          <p:cNvSpPr/>
          <p:nvPr/>
        </p:nvSpPr>
        <p:spPr>
          <a:xfrm>
            <a:off x="533400" y="3657600"/>
            <a:ext cx="7924800" cy="3139321"/>
          </a:xfrm>
          <a:prstGeom prst="rect">
            <a:avLst/>
          </a:prstGeom>
        </p:spPr>
        <p:txBody>
          <a:bodyPr wrap="square">
            <a:spAutoFit/>
          </a:bodyPr>
          <a:lstStyle/>
          <a:p>
            <a:r>
              <a:rPr lang="en-US" b="1" dirty="0"/>
              <a:t>First aid:</a:t>
            </a:r>
          </a:p>
          <a:p>
            <a:r>
              <a:rPr lang="en-US" dirty="0"/>
              <a:t>IF ON SKIN (or hair) or </a:t>
            </a:r>
            <a:r>
              <a:rPr lang="en-US" dirty="0" smtClean="0"/>
              <a:t>clothing: </a:t>
            </a:r>
            <a:r>
              <a:rPr lang="en-US" dirty="0"/>
              <a:t>Rinse immediately contaminated clothing and skin with plenty of water </a:t>
            </a:r>
            <a:r>
              <a:rPr lang="en-US" dirty="0" smtClean="0"/>
              <a:t>before removing </a:t>
            </a:r>
            <a:r>
              <a:rPr lang="en-US" dirty="0"/>
              <a:t>clothes. Wash contaminated clothing before reuse.</a:t>
            </a:r>
          </a:p>
          <a:p>
            <a:r>
              <a:rPr lang="en-US" dirty="0"/>
              <a:t>IF IN EYES: Rinse cautiously with water for several minutes. Remove contact lenses, if present and easy to </a:t>
            </a:r>
            <a:r>
              <a:rPr lang="en-US" dirty="0" smtClean="0"/>
              <a:t>do.  Continue </a:t>
            </a:r>
            <a:r>
              <a:rPr lang="en-US" dirty="0"/>
              <a:t>rinsing.</a:t>
            </a:r>
          </a:p>
          <a:p>
            <a:r>
              <a:rPr lang="en-US" dirty="0"/>
              <a:t>IF INHALED: Remove person to fresh air and keep comfortable for breathing.</a:t>
            </a:r>
          </a:p>
          <a:p>
            <a:r>
              <a:rPr lang="en-US" dirty="0"/>
              <a:t>IF SWALLOWED: Rinse mouth. Do NOT induce vomiting.</a:t>
            </a:r>
          </a:p>
          <a:p>
            <a:r>
              <a:rPr lang="en-US" dirty="0"/>
              <a:t>Immediately call poison center.</a:t>
            </a:r>
          </a:p>
          <a:p>
            <a:r>
              <a:rPr lang="en-US" dirty="0"/>
              <a:t>Specific Treatment: Treat with doctor-prescribed burn cream.</a:t>
            </a:r>
          </a:p>
          <a:p>
            <a:endParaRPr lang="en-US" dirty="0"/>
          </a:p>
        </p:txBody>
      </p:sp>
    </p:spTree>
    <p:custDataLst>
      <p:tags r:id="rId1"/>
    </p:custDataLst>
    <p:extLst>
      <p:ext uri="{BB962C8B-B14F-4D97-AF65-F5344CB8AC3E}">
        <p14:creationId xmlns:p14="http://schemas.microsoft.com/office/powerpoint/2010/main" val="3040240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custDataLst>
              <p:tags r:id="rId2"/>
            </p:custDataLst>
          </p:nvPr>
        </p:nvGrpSpPr>
        <p:grpSpPr>
          <a:xfrm>
            <a:off x="4495800" y="3529710"/>
            <a:ext cx="1679907" cy="2566291"/>
            <a:chOff x="4495800" y="3529710"/>
            <a:chExt cx="1679907" cy="2566291"/>
          </a:xfrm>
        </p:grpSpPr>
        <p:pic>
          <p:nvPicPr>
            <p:cNvPr id="1026" name="Picture 2" descr="http://rayhamil.tripod.com/koolmistimgs/msds7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5800" y="3529710"/>
              <a:ext cx="1679907" cy="25662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5800" y="3529710"/>
              <a:ext cx="1679907" cy="25662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Changes: Safety Data Sheets</a:t>
            </a:r>
            <a:endParaRPr lang="en-US" dirty="0"/>
          </a:p>
        </p:txBody>
      </p:sp>
      <p:sp>
        <p:nvSpPr>
          <p:cNvPr id="3" name="Content Placeholder 2"/>
          <p:cNvSpPr>
            <a:spLocks noGrp="1"/>
          </p:cNvSpPr>
          <p:nvPr>
            <p:ph idx="1"/>
          </p:nvPr>
        </p:nvSpPr>
        <p:spPr>
          <a:xfrm>
            <a:off x="457200" y="1828801"/>
            <a:ext cx="8151712" cy="1700910"/>
          </a:xfrm>
        </p:spPr>
        <p:txBody>
          <a:bodyPr/>
          <a:lstStyle/>
          <a:p>
            <a:r>
              <a:rPr lang="en-US" dirty="0" smtClean="0"/>
              <a:t>Under the current system, the Material Safety Data Sheets (MSDS) contain the important information, but manufacturers use different formats so it can be difficult to find the information you need quickly in an emergency.</a:t>
            </a:r>
            <a:endParaRPr lang="en-US" dirty="0"/>
          </a:p>
        </p:txBody>
      </p:sp>
      <p:pic>
        <p:nvPicPr>
          <p:cNvPr id="1032" name="Picture 8" descr="http://www.pvc.org/upload/images/Fig-5.01WEB_imagelarge.jpg"/>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6310050" y="4209857"/>
            <a:ext cx="2298862" cy="23114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navyadvancement.tpub.com/12018/img/12018_632_1.jpg"/>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133600" y="3403600"/>
            <a:ext cx="1597025" cy="20659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kilford.com.au/images/msds.gif"/>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04800" y="3930876"/>
            <a:ext cx="1524000" cy="2190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directindustry.com/pdf/repository_di/19906/material-safety-data-sheet-nicd-batteries-msds-145904_1b.jpg"/>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24200" y="4417820"/>
            <a:ext cx="1626013" cy="21034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930876"/>
            <a:ext cx="1524000" cy="21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24200" y="4436569"/>
            <a:ext cx="1626013" cy="20846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17336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Safety Data Sheets</a:t>
            </a:r>
            <a:endParaRPr lang="en-US" dirty="0"/>
          </a:p>
        </p:txBody>
      </p:sp>
      <p:sp>
        <p:nvSpPr>
          <p:cNvPr id="3" name="Content Placeholder 2"/>
          <p:cNvSpPr>
            <a:spLocks noGrp="1"/>
          </p:cNvSpPr>
          <p:nvPr>
            <p:ph idx="1"/>
          </p:nvPr>
        </p:nvSpPr>
        <p:spPr>
          <a:xfrm>
            <a:off x="609600" y="1752600"/>
            <a:ext cx="4419600" cy="4343400"/>
          </a:xfrm>
        </p:spPr>
        <p:txBody>
          <a:bodyPr>
            <a:normAutofit/>
          </a:bodyPr>
          <a:lstStyle/>
          <a:p>
            <a:r>
              <a:rPr lang="en-US" dirty="0" smtClean="0"/>
              <a:t>The GHS Safety Data Sheets (SDS) are standardized.  The data sheets list the important information about each chemical:</a:t>
            </a:r>
          </a:p>
          <a:p>
            <a:r>
              <a:rPr lang="en-US" dirty="0" smtClean="0"/>
              <a:t>by section</a:t>
            </a:r>
          </a:p>
          <a:p>
            <a:r>
              <a:rPr lang="en-US" dirty="0" smtClean="0"/>
              <a:t>in the same order</a:t>
            </a:r>
          </a:p>
          <a:p>
            <a:r>
              <a:rPr lang="en-US" dirty="0" smtClean="0"/>
              <a:t>using standardized language</a:t>
            </a:r>
          </a:p>
          <a:p>
            <a:r>
              <a:rPr lang="en-US" dirty="0" smtClean="0"/>
              <a:t>no matter which country created the chemical</a:t>
            </a:r>
          </a:p>
        </p:txBody>
      </p:sp>
      <p:pic>
        <p:nvPicPr>
          <p:cNvPr id="4" name="Picture 2" descr="http://www.sigmaaldrich.com/content/dam/sigma-aldrich/customer-service/ghs/hazards-identification.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181600" y="1869440"/>
            <a:ext cx="358140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81600" y="1869440"/>
            <a:ext cx="3581400" cy="3886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6541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Safety Data Sheets</a:t>
            </a:r>
            <a:endParaRPr lang="en-US" dirty="0"/>
          </a:p>
        </p:txBody>
      </p:sp>
      <p:sp>
        <p:nvSpPr>
          <p:cNvPr id="3" name="Content Placeholder 2"/>
          <p:cNvSpPr>
            <a:spLocks noGrp="1"/>
          </p:cNvSpPr>
          <p:nvPr>
            <p:ph idx="1"/>
          </p:nvPr>
        </p:nvSpPr>
        <p:spPr/>
        <p:txBody>
          <a:bodyPr/>
          <a:lstStyle/>
          <a:p>
            <a:r>
              <a:rPr lang="en-US" sz="3200" dirty="0" smtClean="0"/>
              <a:t>There are 16 sections – </a:t>
            </a:r>
          </a:p>
          <a:p>
            <a:pPr lvl="1"/>
            <a:r>
              <a:rPr lang="en-US" sz="2400" dirty="0" smtClean="0"/>
              <a:t>Sections 1-5 state the same types of information found on the labels of chemical containers</a:t>
            </a:r>
          </a:p>
          <a:p>
            <a:pPr lvl="1"/>
            <a:r>
              <a:rPr lang="en-US" sz="2400" dirty="0" smtClean="0"/>
              <a:t>Sections 6 -8 contain safe handling and storage types of information</a:t>
            </a:r>
          </a:p>
          <a:p>
            <a:pPr lvl="1"/>
            <a:r>
              <a:rPr lang="en-US" sz="2400" dirty="0" smtClean="0"/>
              <a:t>Sections 9-16 are the more technical information about the chemical</a:t>
            </a:r>
          </a:p>
          <a:p>
            <a:pPr marL="0" indent="0">
              <a:buNone/>
            </a:pPr>
            <a:r>
              <a:rPr lang="en-US" dirty="0" smtClean="0"/>
              <a:t> </a:t>
            </a:r>
            <a:endParaRPr lang="en-US" dirty="0"/>
          </a:p>
        </p:txBody>
      </p:sp>
    </p:spTree>
    <p:custDataLst>
      <p:tags r:id="rId1"/>
    </p:custDataLst>
    <p:extLst>
      <p:ext uri="{BB962C8B-B14F-4D97-AF65-F5344CB8AC3E}">
        <p14:creationId xmlns:p14="http://schemas.microsoft.com/office/powerpoint/2010/main" val="3017065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 Library Access</a:t>
            </a:r>
            <a:endParaRPr lang="en-US" dirty="0"/>
          </a:p>
        </p:txBody>
      </p:sp>
      <p:sp>
        <p:nvSpPr>
          <p:cNvPr id="3" name="Content Placeholder 2"/>
          <p:cNvSpPr>
            <a:spLocks noGrp="1"/>
          </p:cNvSpPr>
          <p:nvPr>
            <p:ph idx="1"/>
          </p:nvPr>
        </p:nvSpPr>
        <p:spPr/>
        <p:txBody>
          <a:bodyPr/>
          <a:lstStyle/>
          <a:p>
            <a:r>
              <a:rPr lang="en-US" dirty="0" smtClean="0"/>
              <a:t>The College’s SDS library can be accessed through the William and Mary website by searching for “Safety Data Sheets”</a:t>
            </a:r>
          </a:p>
          <a:p>
            <a:pPr lvl="1"/>
            <a:r>
              <a:rPr lang="en-US" dirty="0" smtClean="0"/>
              <a:t>The first search result will take you to the College’s SDS website</a:t>
            </a:r>
          </a:p>
          <a:p>
            <a:pPr lvl="1"/>
            <a:r>
              <a:rPr lang="en-US" dirty="0" smtClean="0"/>
              <a:t>The electronic library link is contained on this page.</a:t>
            </a:r>
          </a:p>
          <a:p>
            <a:pPr lvl="1"/>
            <a:r>
              <a:rPr lang="en-US" dirty="0" smtClean="0"/>
              <a:t>Your College username and password will allow you access.</a:t>
            </a:r>
          </a:p>
          <a:p>
            <a:pPr lvl="1"/>
            <a:r>
              <a:rPr lang="en-US" dirty="0" smtClean="0"/>
              <a:t>Once in the system you can search by chemical name, manufacturer, or building and room.</a:t>
            </a:r>
          </a:p>
          <a:p>
            <a:endParaRPr lang="en-US" dirty="0"/>
          </a:p>
        </p:txBody>
      </p:sp>
    </p:spTree>
    <p:custDataLst>
      <p:tags r:id="rId1"/>
    </p:custDataLst>
    <p:extLst>
      <p:ext uri="{BB962C8B-B14F-4D97-AF65-F5344CB8AC3E}">
        <p14:creationId xmlns:p14="http://schemas.microsoft.com/office/powerpoint/2010/main" val="3823566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3" name="Content Placeholder 12"/>
          <p:cNvSpPr>
            <a:spLocks noGrp="1"/>
          </p:cNvSpPr>
          <p:nvPr>
            <p:ph idx="1"/>
          </p:nvPr>
        </p:nvSpPr>
        <p:spPr/>
        <p:txBody>
          <a:bodyPr/>
          <a:lstStyle/>
          <a:p>
            <a:endParaRPr lang="en-US" dirty="0"/>
          </a:p>
        </p:txBody>
      </p:sp>
    </p:spTree>
    <p:custDataLst>
      <p:tags r:id="rId2"/>
    </p:custDataLst>
    <p:controls>
      <mc:AlternateContent xmlns:mc="http://schemas.openxmlformats.org/markup-compatibility/2006">
        <mc:Choice xmlns:v="urn:schemas-microsoft-com:vml" Requires="v">
          <p:control spid="1027" name="ArticulateFlashObject" r:id="rId3" imgW="8457143" imgH="6323810"/>
        </mc:Choice>
        <mc:Fallback>
          <p:control name="ArticulateFlashObject" r:id="rId3" imgW="8457143" imgH="6323810">
            <p:pic>
              <p:nvPicPr>
                <p:cNvPr id="0" name="ArticulateFlashObject"/>
                <p:cNvPicPr preferRelativeResize="0">
                  <a:picLocks noChangeArrowheads="1" noChangeShapeType="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304800" y="0"/>
                  <a:ext cx="8458200" cy="6324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088738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There is an easier Way!</a:t>
            </a:r>
            <a:endParaRPr lang="en-US" dirty="0"/>
          </a:p>
        </p:txBody>
      </p:sp>
      <p:sp>
        <p:nvSpPr>
          <p:cNvPr id="3" name="Content Placeholder 2"/>
          <p:cNvSpPr>
            <a:spLocks noGrp="1"/>
          </p:cNvSpPr>
          <p:nvPr>
            <p:ph idx="1"/>
          </p:nvPr>
        </p:nvSpPr>
        <p:spPr>
          <a:xfrm>
            <a:off x="838200" y="2038389"/>
            <a:ext cx="7467600" cy="781012"/>
          </a:xfrm>
        </p:spPr>
        <p:txBody>
          <a:bodyPr/>
          <a:lstStyle/>
          <a:p>
            <a:r>
              <a:rPr lang="en-US" dirty="0" smtClean="0"/>
              <a:t>EHS has a QR Code</a:t>
            </a:r>
            <a:endParaRPr lang="en-US"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HUAdQMBIgACEQEDEQH/xAAcAAACAgMBAQAAAAAAAAAAAAAGBwAFAwQIAQL/xABREAABAwMCAwIGCg0LAwUAAAABAgMEBQYRABIHEyEUMQgXIkFRYRYyNFVxdJSxstEVGCM1VFZyc5GSobPSJDY3UmJ1gZOV0+NCwsMzOENTg//EABQBAQAAAAAAAAAAAAAAAAAAAAD/xAAUEQEAAAAAAAAAAAAAAAAAAAAA/9oADAMBAAIRAxEAPwBb2BZMq9psqLElsxlR2g4VOpJBBOPNo38QNY9+oH6i/q174Nn3/rHxRP09VXEK+7ppt61iFBrcpmMzJKW20qGEjp0HTQWniBrHv1A/UX9WhHiBw+mWOiEuZOjye1lYTyUqG3bjvz8Os9A4hXdJr1Njv16Ytp2W0haSoYUkrAI7tHnhLe56D+W/8yNAW1i2ZF3cLKRSYshphxcSIvmOgkAJQD5tDVLvincK4LdoVaNLmS4WVLfipTy1BwlYxuUD3KxpnWf/ADTov93sfu06p76s2m1qj1Z9ijxJFZeirSw8pCQsubcJ8o93m0C/rVP8dqmqjQnfse1TQWHEzU+UtSsKyNpPTXxRqKrgq+ut1x8VBiansiG4SfKSr2+TuIGMJP7NFHBO2Kza9IqTFdhdldekJW2nmoXkBOM+STpDXNdNcrSlw6tU5EuOy+pTbbpBCSMgH9BOgLrQrDNf45xqtFbcbZlSXFoQ5jcBylDrj4NOC6uI9Mtm44tDmQ5jsiSltSFtBO0b1FIzkg941rcLbaoiLUoNWRSoiaj2ZK+1BoczcQQTn4NFFQtqiVOa3OqFLiSZbYAQ860CpIByMH1E6BU+Ev7koH5x/wCZGh+lcD6rU6ZEnt1eChEllDqUqQvIChnH7dEHhL+5KB+cf+ZGr68KpOo3BmnzaXKcjSURogS62eoBCQdAF+IGse/UD9Rf1aniBrHv1A/UXoJ8ZN5fjDM/SPq05uA9fq1fpVVerM96Ytp9CUKdOdo2+bQc6S2DGlPR1EKU04pBI7jg41NZ619+Z/xlz6R1NA1fBs+/9Y+KJ+noW4l0SrSb9rb0elznWlylFK2461JUOncQNYOGl8JsafMlKp5m9pZDe0Pcvbg5z7U50wvtg2/xZX8u/wCPQLC26BWWrhpbjlIqCEImMqUpUZYAG8dScaaPhLe56D+W/wDMjXz9sG3+LK/l3/HoI4mcQ0301AQmmGD2QrOTI5m/dj+yMd2g6Ps/+adF/u9j92nQTXr0uan8R2aOzAbNDLzKXZS4yzsQoDcd+doxk9fNqzm3QLP4ZUirmH2sIiRUcoO8vO5CRnOD82sM24xdfB+rVpMUxQ/Bkjklzft27k9+B6PRoNLiXe9wUWZCbtGKxUmnWlKfUhlT+w56dUHp0z36XvFe0LaoNBh1CiSFOTJEoJeBkhzAKFKPQd3UDRZ4Nv3grHxtP0NLSx7K9m9xVGCmoCFyEre38nmZ8sDGNw9OgLuEfEatv1ih2qtuGKeEqa3BtXM2pQpQ67sd49GjW/Lwuqi3jBplGpqZFOebaU68Yq3NpUshXlA4GAAdLGx6N7HuNcOkc/tHZJDiObs2bvuSjnGTjv8ATpsXnxLTa11wqCaSZRlIaVzu07Nu9ZT7Xac4xnv0Ap4S/uSgfnH/AJkat78jSJnBGAxEYdfeVHh4baQVKPtfMNVHhLe5bf8Azj/zI1oUbjq3TKRCgG3VOdljoZ39txu2pAzjZ07tAqvY7XPeao/JV/Vp6eDvBmQKPWEToj8ZSpCCkPNlBI2nuzqs+2Db/Flfy7/j1Ptg2/xZX8uH+3oExWvvzP8AjLn0jqawzn+1TZEgJ281xS9uc4yc415oOhvGTwx/AWv9MH1aKZUq0ItqpuZ6lQxTVNIdChBSVbVkAeTj0kaV/Gqxrcta34MuiQDHedl8tai+4vKdijjClHzga8sEXfcKKTQLggyXLOfZ2q/k/LSptKCpv7okBXtko656/wCOgLofEDhrMlsRWIDJdecS2gGmJGVE4Hm9er27qnZloJjKrVLiIEkqDfLgJXnbjOcD1jVHVLJ4cUF/a2iLFrCEc2Iy5UF8wuddhCFL8ryh0GOvdqhoocuEvJ40BEZDG003tqhD3E55mNpTu7kd+cZ9egNr/oj152AzEt9LKRI5DzAd+5pDeAR5unTHTQK/XqdZfDqdYtaeUK2mK+jaygrbJd3KT5XwKGtrhledVqN/SLeTObeocRDyIiENoI5TZ2t+XjKhtx1z19eqziDa0uo8V+31GmSFW/zGO1yiChpLQSneSsYwB1yc9NApYFYqlNQtFNqUyIhZypMd9TYUfScHTsqk+HfcJmncNXRAqsch6U8hBiFTWNpG9IyfKKTj1Z1vexfg3j3ZS/8AWFf7mqvgbbdXot01N+oUuVEiuRSllx5sgK8tJABPq0Gw7NhP0gWXGcSm+whLJm7CFc5JClK5+N3tQevn7tLeu0avUO+KTEuaYZcxS2HEuGQp7CC5gDKuveD005+Idu0u36fVL1pUXk3Axh1uUpxSwFKUEE7CSn2qiO7VLY1Mj8Qrfdue5o5m1yK4tqM8glvAQApA2IISfKUe8ddAcX1cdtW8iGq6GEupfKwxujB7BGN3m6d41YU+lW/UIMebHpEAsyGkutlURAO1QyOmPXpVUUO3Ep1PGgJjNsBJpvbVdjCic8zG0p3dyPTjp6dDqb/vVVck0O0JIlQ4rrjUJpiM26eQgkIIVglQ2gdSTnQP/wBj9E956f8AJUfVrz2P0T3np/yVH1a59k8R+JcWqopUl1bdQWpKUxlQWwtRV7UAbfPq19kfGb8Bm/6a3/DoC1/iHw0jvuMuwGQttRQofYwd4OD5teawqtrhG6ouTZdMEpR3PBVWUk7z7bI39OuempoFpxB4myb3pkeDIpjMVLD/ADgpDpUSdpGOo9ejfhNxMkzZ9DtFVMZQ0lks9pDhKiENqVnGPPt1TeIO4PfWl/pc/h1tXfedPpNkyLCUxL+y0JlqKqS2lIZK0KSSQd27GB6NB8cYP6YKF+RE/fK00b+sOHe6YSZ0yRGEQrKeSEndux35Hq0K8HiXeFFRW6StfMk+UrqfaDSpsKz6ze6pyadU245hhsr57i/K37sYwD/VOgx0OuK4eXzUHokdMzsjj8RKXVbdwC8ZOPP5Oiev8bJ1aok6mOUWO0iWwtkuJfUSkKGM4xpl2Ne9Lm1Jqz0RZX2QpzBYeeWhPKWpkBCiDuzgkdMjWjW+G9SqHE6NdLUuEiG0+w4WVbt5CAM+bHm9OgW3CvhzT72p06VNnSo6o7wbSGQnBBTnJyNdKNIDbSEd+1IGfg0I3vxBpNkyI0eoxJjqpSFLQYyEEAA465UNI/hpfUO1bgn1CqNzpDEhlSG0M4UUkrCuoUoDuGgJ+LXEuS65XLQNOZDIWGu0hw7sApVnGPVqi4ZcSpVsRWKCzTWX25EwHmrcIKd5Snux6tNTiFU49c4PVCrRWlttS47biEuABYBcT34z8+lzwvv+k0O23LdlxJa5kyQtLbjSEFA5gCRklQPf6tA3L/sSHe6ISJsyRGEQrKeSE+Vu29+R/Z0oOEMJul8X5lPbWpaIvamEqV3qCTgE/o1ueI+6QPv9BH/6u/w6a1QqkewrLiSqq0t8QmWWHOzAFSlYCcjcR0zoExxaqSqPxgTU220uqhmM8G1HAUUpBwdWvj/n+8EX5Qr6tOO069Cuqhs1iEw62w8pQSl9KQvyVFJzgkeb06qL5v6kWS9DbqcOW8ZSVKQYzaDjaRnO5Q9Og5TmPmVLfkKSEl1xSyB5snOpptSeBtdnSXZbdTpqUPrLqUqLmQFHIB8n16mgd9wXDSrcjtSK1NREZdXy0LWlRBVjOOgPmB0PVSk2HIprl0VOnwHIj4S8ua4yTuCiACemepI82h/wh4kmZbFNbiR3n1icCUtIKiBsV1wNLSXdt4y7NTarlDxASy2yFphO8zaggjrnGfJHm0D7th213LckLtwRhR8uc7koUlGdo39CM92NLqsKMoN+JTkpcTn7J9iCW+n/AMe7mYz/ANeMevQTbV2XjbdvPUOBQt8V4rKlPQnSvyxg4IIH7Natj167LJVMNJoi3O1hAc7TDdVjbuxjBH9Y6Dd4Y1lm3+JEuZdUsRnQl9ElxwZ+7FXlA7c9cg92nBWOIdCqVKlwbarbbtZkNKbgobSoKU8RhABUMDrjv6aTVmWwbtvWSu640uDHl86StxKSykOFW7AKgenU9NMmVwvt+2oD1x0F2dJn01BlRULeS4hbiOqQQlIJGR3Ag6Dcse1qrWYklzidTUTZjbgTFVK5aylsjrjYcDrom8Xln/i7T/8AK1W8LLorlz06c/cEFuI8w8ENpQwtvckjOcKJz10vH+LHEBD7iEUCMpCVkA9gf6jP5egYXFSHGp/CqrRITKWY7LLaW20DokcxPQa5dgCQZ0cQ89p5qeVjHt8jHf078a6SvSoTKtwRlT6k0lmXIiNrdbSgpCVcxPTB6j/HXNsB52POjvx0hbrbqVoSRnKgcgY+HQdM8LGb5bdqXs4L5SUt9l5i21dfK3Y2H8nv1R8aLwt+oWlUKNEqbTtRbkoQpgJUCChflDqMdMHQ942+IX4vRv8AT3/49LGuMVWTNmVWo06QwZL63nFFhaEBS1E4GfWfToC+2nOI8O0RPoLslqgx0Ou70OM7UpSSVnCvK7wrza0W4V8cSUdpSl6rJhHl7lONI5ZV1x1I9GmpYqFu8AJjbaVLWqDOSlKRkkkudANKy1L1uPh9GfjRqcwhMtYcPbo7gJIGOnlJ6aDC5xIveK4qOuuyUKaJQU7UHBHTHdqacXiUtab/ACt5+p8x/wC6r2voAyrqceR69e6Cn8f8D3gk/KU/VqfbAQPeCT8pT9WhrwfKZT6pW6q3UoMWYhEVJSmQylwJO7vAI0eVe5uF1HqcmnT6TTkSY6yhxIpKVAH4QnQVH2wED3gk/KU/VqfbAQPeCT8pT9WrGJeHCmZKZisUqnqdecS2gGkAZUTgf9PpOhvwhaRTKXHohplNhwy4p7f2dhLe7ATjO0ddAy7qoh4g2RHjtyOw9tSzJClI5mwYCtuMjPfoDYvmNwpZTZ8mE7UnIOV9qbWGgvmEr9qc4xux3+bR/EuCn2zw/o1Sqzi24qYUZBUhBUclCcdBpevWtJvq/od5UxqNKt119rcJHQrS3hKwUKHpSeh79BmPH+B7wSflKfq0d35ezNm0aJUn4TkpMl4NBCHAkpykqzkj1aUnhB0unUyp0dFMgRYaXGHCsR2UthR3DvwBnRBeM+JxWo0OiWe9zpsJxMl5MhCmkhASU95HU5UNAdTmfGHw72Mq7CKqwhYKhzOX5QV6s92kDcVoKsu+qTS1zRMK1sP8wNcvGXCMYyf6unHcEao2zwSXG5641QhQ2kFyM6QUq5ic7VDr59c9MVmVKrsGfWJ0mUWXmyp191TighKs4ycn09NB05xFv1ixm4K34DksS1LA2OBO3bt9I/tao+ME4VPhGZ6UFsSezPBBOdu5STjP+OpUuKHDeqhsVQImBvOwSacXNue/G5Jx3DQ1xO4hWrXbIeo9DfXzd7XLaEZTaUpSodB0wAANBr8JeJUemQaNaaqY6487K5QkB0BI5jhwcY8279mjvibw6cvqRT3EVNMIRErTgsczduI/tDHdoL4R3DZMak0emVCHHVX1SSht1UAKWFqcPLPMx07x1z00X8U7fu+tSacq0qg7EQ0hYf5c1TG4kjb3Hr3HQD7nHWFAcVDVQpClRyWioSE9Snpnu9WppktWlbxaQX7fpKnSkFalQmySrzknHXrrzQJvwbPv/WPiifp6B+Kf9IVe+NH5ho48Gz7/AFY+KJ+nowuPgxT6/XJtVfq8ppyU6XFNobSQn1DOgQFr/wA5aT8dZ+mNOPwlvc9B/Lf+ZGrKncC6ZAqEaY3WpilR3kOhJaTglJBx+zVb4S3ueg/lvfMjQXN+wJtS4L0uNTociW+Y8MhqO0XFEBAycDrrNZiqnbXBN15yO9DqEONKdS3JZKVJUFrUnKVD4NWNTudy0OF9Iq7UVMpSIkVHKUvaDuQB34OsL9xLuvg5Vay7GTGU/BkjlJXuCdu5PfgejQc/Xbd9Xu1+O9WnWlrjoKGy22EYBOT3abl6wInCyiQ61ZrAizpjiY7y3VKdCkFJUeiiQDlI66DeFvDiHe9OnSpVQfjKjPBsJaQFA5Gc9dFkOpp4xPLtqewaY3TP5QH2HOYXCn7njBAwPKJ0AjX7z4g1u2JCapBfNGkISVyRTilsp3Ag78YxkDrnQVCoFZqEVUqn0ioSoySQp5iMtaEkd+SBjXVMizI79hi0lTHQwGEM9oCRuwlQVnHd5tYbbtNizbQqFMjSnJLag67vcSAQSjGOnwaDlmmUaqVYuClU2bNLWOYI0dTmzPdnaDjOD+jRBw6pVGk3d2C8CiNDQ24HUynjH2OJ6bSSRg5z00f+DP8A+vcP5Ef53NKu9f55V7+8pH7xWgO5NtRqbxNplQtmE85bEeTHeVUGdz0ZCUkFxRe6pATg5JOBg92NFfFbifIo8mnJtCr06S26hwyOUpt/aQRtyQTjz62LJ/8Ab5O+IT//ACa540DD8dN6fhcX5KnXul1qaDLHkyIyiqM+60SMEtrKc/o1n+ytR/D5X+cr69TU0E+ytR/D5X+cr69YpEuTJ2iTIdd293MWVY/TrzU0HQPEz+g+mfmIX0RpQcOZUn2aUGN2h3s5ntAtbztI3jzd2pqaBheES+9CqtHEJ1ccKjuFQZUUZ8od+NaPg3km6qmT1PYf+9OvdTQdDa508IObKYvdhtiS822ae2SlDhAPlueYampoFbHlSYu7s0h1nd7blrKc/o12DaLDLlq0dbjSFLVBZKlKSCSdg6nXmpoE/eb7zXHemxWnnER1SoYUylRCCDtz07uunv2WP/8AQ1+oNe6mg4urXSsTwPwlz6R1NTU0H//Z"/>
          <p:cNvSpPr>
            <a:spLocks noChangeAspect="1" noChangeArrowheads="1"/>
          </p:cNvSpPr>
          <p:nvPr/>
        </p:nvSpPr>
        <p:spPr bwMode="auto">
          <a:xfrm>
            <a:off x="155575" y="-533400"/>
            <a:ext cx="1114425"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HUAdQMBIgACEQEDEQH/xAAcAAACAgMBAQAAAAAAAAAAAAAGBwAFAwQIAQL/xABREAABAwMCAwIGCg0LAwUAAAABAgMEBQYRABIHEyEUMQgXIkFRYRYyNFVxdJSxstEVGCM1VFZyc5GSobPSJDY3UmJ1gZOV0+NCwsMzOENTg//EABQBAQAAAAAAAAAAAAAAAAAAAAD/xAAUEQEAAAAAAAAAAAAAAAAAAAAA/9oADAMBAAIRAxEAPwBb2BZMq9psqLElsxlR2g4VOpJBBOPNo38QNY9+oH6i/q174Nn3/rHxRP09VXEK+7ppt61iFBrcpmMzJKW20qGEjp0HTQWniBrHv1A/UX9WhHiBw+mWOiEuZOjye1lYTyUqG3bjvz8Os9A4hXdJr1Njv16Ytp2W0haSoYUkrAI7tHnhLe56D+W/8yNAW1i2ZF3cLKRSYshphxcSIvmOgkAJQD5tDVLvincK4LdoVaNLmS4WVLfipTy1BwlYxuUD3KxpnWf/ADTov93sfu06p76s2m1qj1Z9ijxJFZeirSw8pCQsubcJ8o93m0C/rVP8dqmqjQnfse1TQWHEzU+UtSsKyNpPTXxRqKrgq+ut1x8VBiansiG4SfKSr2+TuIGMJP7NFHBO2Kza9IqTFdhdldekJW2nmoXkBOM+STpDXNdNcrSlw6tU5EuOy+pTbbpBCSMgH9BOgLrQrDNf45xqtFbcbZlSXFoQ5jcBylDrj4NOC6uI9Mtm44tDmQ5jsiSltSFtBO0b1FIzkg941rcLbaoiLUoNWRSoiaj2ZK+1BoczcQQTn4NFFQtqiVOa3OqFLiSZbYAQ860CpIByMH1E6BU+Ev7koH5x/wCZGh+lcD6rU6ZEnt1eChEllDqUqQvIChnH7dEHhL+5KB+cf+ZGr68KpOo3BmnzaXKcjSURogS62eoBCQdAF+IGse/UD9Rf1aniBrHv1A/UXoJ8ZN5fjDM/SPq05uA9fq1fpVVerM96Ytp9CUKdOdo2+bQc6S2DGlPR1EKU04pBI7jg41NZ619+Z/xlz6R1NA1fBs+/9Y+KJ+noW4l0SrSb9rb0elznWlylFK2461JUOncQNYOGl8JsafMlKp5m9pZDe0Pcvbg5z7U50wvtg2/xZX8u/wCPQLC26BWWrhpbjlIqCEImMqUpUZYAG8dScaaPhLe56D+W/wDMjXz9sG3+LK/l3/HoI4mcQ0301AQmmGD2QrOTI5m/dj+yMd2g6Ps/+adF/u9j92nQTXr0uan8R2aOzAbNDLzKXZS4yzsQoDcd+doxk9fNqzm3QLP4ZUirmH2sIiRUcoO8vO5CRnOD82sM24xdfB+rVpMUxQ/Bkjklzft27k9+B6PRoNLiXe9wUWZCbtGKxUmnWlKfUhlT+w56dUHp0z36XvFe0LaoNBh1CiSFOTJEoJeBkhzAKFKPQd3UDRZ4Nv3grHxtP0NLSx7K9m9xVGCmoCFyEre38nmZ8sDGNw9OgLuEfEatv1ih2qtuGKeEqa3BtXM2pQpQ67sd49GjW/Lwuqi3jBplGpqZFOebaU68Yq3NpUshXlA4GAAdLGx6N7HuNcOkc/tHZJDiObs2bvuSjnGTjv8ATpsXnxLTa11wqCaSZRlIaVzu07Nu9ZT7Xac4xnv0Ap4S/uSgfnH/AJkat78jSJnBGAxEYdfeVHh4baQVKPtfMNVHhLe5bf8Azj/zI1oUbjq3TKRCgG3VOdljoZ39txu2pAzjZ07tAqvY7XPeao/JV/Vp6eDvBmQKPWEToj8ZSpCCkPNlBI2nuzqs+2Db/Flfy7/j1Ptg2/xZX8uH+3oExWvvzP8AjLn0jqawzn+1TZEgJ281xS9uc4yc415oOhvGTwx/AWv9MH1aKZUq0ItqpuZ6lQxTVNIdChBSVbVkAeTj0kaV/Gqxrcta34MuiQDHedl8tai+4vKdijjClHzga8sEXfcKKTQLggyXLOfZ2q/k/LSptKCpv7okBXtko656/wCOgLofEDhrMlsRWIDJdecS2gGmJGVE4Hm9er27qnZloJjKrVLiIEkqDfLgJXnbjOcD1jVHVLJ4cUF/a2iLFrCEc2Iy5UF8wuddhCFL8ryh0GOvdqhoocuEvJ40BEZDG003tqhD3E55mNpTu7kd+cZ9egNr/oj152AzEt9LKRI5DzAd+5pDeAR5unTHTQK/XqdZfDqdYtaeUK2mK+jaygrbJd3KT5XwKGtrhledVqN/SLeTObeocRDyIiENoI5TZ2t+XjKhtx1z19eqziDa0uo8V+31GmSFW/zGO1yiChpLQSneSsYwB1yc9NApYFYqlNQtFNqUyIhZypMd9TYUfScHTsqk+HfcJmncNXRAqsch6U8hBiFTWNpG9IyfKKTj1Z1vexfg3j3ZS/8AWFf7mqvgbbdXot01N+oUuVEiuRSllx5sgK8tJABPq0Gw7NhP0gWXGcSm+whLJm7CFc5JClK5+N3tQevn7tLeu0avUO+KTEuaYZcxS2HEuGQp7CC5gDKuveD005+Idu0u36fVL1pUXk3Axh1uUpxSwFKUEE7CSn2qiO7VLY1Mj8Qrfdue5o5m1yK4tqM8glvAQApA2IISfKUe8ddAcX1cdtW8iGq6GEupfKwxujB7BGN3m6d41YU+lW/UIMebHpEAsyGkutlURAO1QyOmPXpVUUO3Ep1PGgJjNsBJpvbVdjCic8zG0p3dyPTjp6dDqb/vVVck0O0JIlQ4rrjUJpiM26eQgkIIVglQ2gdSTnQP/wBj9E956f8AJUfVrz2P0T3np/yVH1a59k8R+JcWqopUl1bdQWpKUxlQWwtRV7UAbfPq19kfGb8Bm/6a3/DoC1/iHw0jvuMuwGQttRQofYwd4OD5teawqtrhG6ouTZdMEpR3PBVWUk7z7bI39OuempoFpxB4myb3pkeDIpjMVLD/ADgpDpUSdpGOo9ejfhNxMkzZ9DtFVMZQ0lks9pDhKiENqVnGPPt1TeIO4PfWl/pc/h1tXfedPpNkyLCUxL+y0JlqKqS2lIZK0KSSQd27GB6NB8cYP6YKF+RE/fK00b+sOHe6YSZ0yRGEQrKeSEndux35Hq0K8HiXeFFRW6StfMk+UrqfaDSpsKz6ze6pyadU245hhsr57i/K37sYwD/VOgx0OuK4eXzUHokdMzsjj8RKXVbdwC8ZOPP5Oiev8bJ1aok6mOUWO0iWwtkuJfUSkKGM4xpl2Ne9Lm1Jqz0RZX2QpzBYeeWhPKWpkBCiDuzgkdMjWjW+G9SqHE6NdLUuEiG0+w4WVbt5CAM+bHm9OgW3CvhzT72p06VNnSo6o7wbSGQnBBTnJyNdKNIDbSEd+1IGfg0I3vxBpNkyI0eoxJjqpSFLQYyEEAA465UNI/hpfUO1bgn1CqNzpDEhlSG0M4UUkrCuoUoDuGgJ+LXEuS65XLQNOZDIWGu0hw7sApVnGPVqi4ZcSpVsRWKCzTWX25EwHmrcIKd5Snux6tNTiFU49c4PVCrRWlttS47biEuABYBcT34z8+lzwvv+k0O23LdlxJa5kyQtLbjSEFA5gCRklQPf6tA3L/sSHe6ISJsyRGEQrKeSE+Vu29+R/Z0oOEMJul8X5lPbWpaIvamEqV3qCTgE/o1ueI+6QPv9BH/6u/w6a1QqkewrLiSqq0t8QmWWHOzAFSlYCcjcR0zoExxaqSqPxgTU220uqhmM8G1HAUUpBwdWvj/n+8EX5Qr6tOO069Cuqhs1iEw62w8pQSl9KQvyVFJzgkeb06qL5v6kWS9DbqcOW8ZSVKQYzaDjaRnO5Q9Og5TmPmVLfkKSEl1xSyB5snOpptSeBtdnSXZbdTpqUPrLqUqLmQFHIB8n16mgd9wXDSrcjtSK1NREZdXy0LWlRBVjOOgPmB0PVSk2HIprl0VOnwHIj4S8ua4yTuCiACemepI82h/wh4kmZbFNbiR3n1icCUtIKiBsV1wNLSXdt4y7NTarlDxASy2yFphO8zaggjrnGfJHm0D7th213LckLtwRhR8uc7koUlGdo39CM92NLqsKMoN+JTkpcTn7J9iCW+n/AMe7mYz/ANeMevQTbV2XjbdvPUOBQt8V4rKlPQnSvyxg4IIH7Natj167LJVMNJoi3O1hAc7TDdVjbuxjBH9Y6Dd4Y1lm3+JEuZdUsRnQl9ElxwZ+7FXlA7c9cg92nBWOIdCqVKlwbarbbtZkNKbgobSoKU8RhABUMDrjv6aTVmWwbtvWSu640uDHl86StxKSykOFW7AKgenU9NMmVwvt+2oD1x0F2dJn01BlRULeS4hbiOqQQlIJGR3Ag6Dcse1qrWYklzidTUTZjbgTFVK5aylsjrjYcDrom8Xln/i7T/8AK1W8LLorlz06c/cEFuI8w8ENpQwtvckjOcKJz10vH+LHEBD7iEUCMpCVkA9gf6jP5egYXFSHGp/CqrRITKWY7LLaW20DokcxPQa5dgCQZ0cQ89p5qeVjHt8jHf078a6SvSoTKtwRlT6k0lmXIiNrdbSgpCVcxPTB6j/HXNsB52POjvx0hbrbqVoSRnKgcgY+HQdM8LGb5bdqXs4L5SUt9l5i21dfK3Y2H8nv1R8aLwt+oWlUKNEqbTtRbkoQpgJUCChflDqMdMHQ942+IX4vRv8AT3/49LGuMVWTNmVWo06QwZL63nFFhaEBS1E4GfWfToC+2nOI8O0RPoLslqgx0Ou70OM7UpSSVnCvK7wrza0W4V8cSUdpSl6rJhHl7lONI5ZV1x1I9GmpYqFu8AJjbaVLWqDOSlKRkkkudANKy1L1uPh9GfjRqcwhMtYcPbo7gJIGOnlJ6aDC5xIveK4qOuuyUKaJQU7UHBHTHdqacXiUtab/ACt5+p8x/wC6r2voAyrqceR69e6Cn8f8D3gk/KU/VqfbAQPeCT8pT9WhrwfKZT6pW6q3UoMWYhEVJSmQylwJO7vAI0eVe5uF1HqcmnT6TTkSY6yhxIpKVAH4QnQVH2wED3gk/KU/VqfbAQPeCT8pT9WrGJeHCmZKZisUqnqdecS2gGkAZUTgf9PpOhvwhaRTKXHohplNhwy4p7f2dhLe7ATjO0ddAy7qoh4g2RHjtyOw9tSzJClI5mwYCtuMjPfoDYvmNwpZTZ8mE7UnIOV9qbWGgvmEr9qc4xux3+bR/EuCn2zw/o1Sqzi24qYUZBUhBUclCcdBpevWtJvq/od5UxqNKt119rcJHQrS3hKwUKHpSeh79BmPH+B7wSflKfq0d35ezNm0aJUn4TkpMl4NBCHAkpykqzkj1aUnhB0unUyp0dFMgRYaXGHCsR2UthR3DvwBnRBeM+JxWo0OiWe9zpsJxMl5MhCmkhASU95HU5UNAdTmfGHw72Mq7CKqwhYKhzOX5QV6s92kDcVoKsu+qTS1zRMK1sP8wNcvGXCMYyf6unHcEao2zwSXG5641QhQ2kFyM6QUq5ic7VDr59c9MVmVKrsGfWJ0mUWXmyp191TighKs4ycn09NB05xFv1ixm4K34DksS1LA2OBO3bt9I/tao+ME4VPhGZ6UFsSezPBBOdu5STjP+OpUuKHDeqhsVQImBvOwSacXNue/G5Jx3DQ1xO4hWrXbIeo9DfXzd7XLaEZTaUpSodB0wAANBr8JeJUemQaNaaqY6487K5QkB0BI5jhwcY8279mjvibw6cvqRT3EVNMIRErTgsczduI/tDHdoL4R3DZMak0emVCHHVX1SSht1UAKWFqcPLPMx07x1z00X8U7fu+tSacq0qg7EQ0hYf5c1TG4kjb3Hr3HQD7nHWFAcVDVQpClRyWioSE9Snpnu9WppktWlbxaQX7fpKnSkFalQmySrzknHXrrzQJvwbPv/WPiifp6B+Kf9IVe+NH5ho48Gz7/AFY+KJ+nowuPgxT6/XJtVfq8ppyU6XFNobSQn1DOgQFr/wA5aT8dZ+mNOPwlvc9B/Lf+ZGrKncC6ZAqEaY3WpilR3kOhJaTglJBx+zVb4S3ueg/lvfMjQXN+wJtS4L0uNTociW+Y8MhqO0XFEBAycDrrNZiqnbXBN15yO9DqEONKdS3JZKVJUFrUnKVD4NWNTudy0OF9Iq7UVMpSIkVHKUvaDuQB34OsL9xLuvg5Vay7GTGU/BkjlJXuCdu5PfgejQc/Xbd9Xu1+O9WnWlrjoKGy22EYBOT3abl6wInCyiQ61ZrAizpjiY7y3VKdCkFJUeiiQDlI66DeFvDiHe9OnSpVQfjKjPBsJaQFA5Gc9dFkOpp4xPLtqewaY3TP5QH2HOYXCn7njBAwPKJ0AjX7z4g1u2JCapBfNGkISVyRTilsp3Ag78YxkDrnQVCoFZqEVUqn0ioSoySQp5iMtaEkd+SBjXVMizI79hi0lTHQwGEM9oCRuwlQVnHd5tYbbtNizbQqFMjSnJLag67vcSAQSjGOnwaDlmmUaqVYuClU2bNLWOYI0dTmzPdnaDjOD+jRBw6pVGk3d2C8CiNDQ24HUynjH2OJ6bSSRg5z00f+DP8A+vcP5Ef53NKu9f55V7+8pH7xWgO5NtRqbxNplQtmE85bEeTHeVUGdz0ZCUkFxRe6pATg5JOBg92NFfFbifIo8mnJtCr06S26hwyOUpt/aQRtyQTjz62LJ/8Ab5O+IT//ACa540DD8dN6fhcX5KnXul1qaDLHkyIyiqM+60SMEtrKc/o1n+ytR/D5X+cr69TU0E+ytR/D5X+cr69YpEuTJ2iTIdd293MWVY/TrzU0HQPEz+g+mfmIX0RpQcOZUn2aUGN2h3s5ntAtbztI3jzd2pqaBheES+9CqtHEJ1ccKjuFQZUUZ8od+NaPg3km6qmT1PYf+9OvdTQdDa508IObKYvdhtiS822ae2SlDhAPlueYampoFbHlSYu7s0h1nd7blrKc/o12DaLDLlq0dbjSFLVBZKlKSCSdg6nXmpoE/eb7zXHemxWnnER1SoYUylRCCDtz07uunv2WP/8AQ1+oNe6mg4urXSsTwPwlz6R1NTU0H//Z"/>
          <p:cNvSpPr>
            <a:spLocks noChangeAspect="1" noChangeArrowheads="1"/>
          </p:cNvSpPr>
          <p:nvPr/>
        </p:nvSpPr>
        <p:spPr bwMode="auto">
          <a:xfrm>
            <a:off x="307975" y="-381000"/>
            <a:ext cx="1114425"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HUAdQMBIgACEQEDEQH/xAAcAAACAgMBAQAAAAAAAAAAAAAGBwAFAwQIAQL/xABREAABAwMCAwIGCg0LAwUAAAABAgMEBQYRABIHEyEUMQgXIkFRYRYyNFVxdJSxstEVGCM1VFZyc5GSobPSJDY3UmJ1gZOV0+NCwsMzOENTg//EABQBAQAAAAAAAAAAAAAAAAAAAAD/xAAUEQEAAAAAAAAAAAAAAAAAAAAA/9oADAMBAAIRAxEAPwBb2BZMq9psqLElsxlR2g4VOpJBBOPNo38QNY9+oH6i/q174Nn3/rHxRP09VXEK+7ppt61iFBrcpmMzJKW20qGEjp0HTQWniBrHv1A/UX9WhHiBw+mWOiEuZOjye1lYTyUqG3bjvz8Os9A4hXdJr1Njv16Ytp2W0haSoYUkrAI7tHnhLe56D+W/8yNAW1i2ZF3cLKRSYshphxcSIvmOgkAJQD5tDVLvincK4LdoVaNLmS4WVLfipTy1BwlYxuUD3KxpnWf/ADTov93sfu06p76s2m1qj1Z9ijxJFZeirSw8pCQsubcJ8o93m0C/rVP8dqmqjQnfse1TQWHEzU+UtSsKyNpPTXxRqKrgq+ut1x8VBiansiG4SfKSr2+TuIGMJP7NFHBO2Kza9IqTFdhdldekJW2nmoXkBOM+STpDXNdNcrSlw6tU5EuOy+pTbbpBCSMgH9BOgLrQrDNf45xqtFbcbZlSXFoQ5jcBylDrj4NOC6uI9Mtm44tDmQ5jsiSltSFtBO0b1FIzkg941rcLbaoiLUoNWRSoiaj2ZK+1BoczcQQTn4NFFQtqiVOa3OqFLiSZbYAQ860CpIByMH1E6BU+Ev7koH5x/wCZGh+lcD6rU6ZEnt1eChEllDqUqQvIChnH7dEHhL+5KB+cf+ZGr68KpOo3BmnzaXKcjSURogS62eoBCQdAF+IGse/UD9Rf1aniBrHv1A/UXoJ8ZN5fjDM/SPq05uA9fq1fpVVerM96Ytp9CUKdOdo2+bQc6S2DGlPR1EKU04pBI7jg41NZ619+Z/xlz6R1NA1fBs+/9Y+KJ+noW4l0SrSb9rb0elznWlylFK2461JUOncQNYOGl8JsafMlKp5m9pZDe0Pcvbg5z7U50wvtg2/xZX8u/wCPQLC26BWWrhpbjlIqCEImMqUpUZYAG8dScaaPhLe56D+W/wDMjXz9sG3+LK/l3/HoI4mcQ0301AQmmGD2QrOTI5m/dj+yMd2g6Ps/+adF/u9j92nQTXr0uan8R2aOzAbNDLzKXZS4yzsQoDcd+doxk9fNqzm3QLP4ZUirmH2sIiRUcoO8vO5CRnOD82sM24xdfB+rVpMUxQ/Bkjklzft27k9+B6PRoNLiXe9wUWZCbtGKxUmnWlKfUhlT+w56dUHp0z36XvFe0LaoNBh1CiSFOTJEoJeBkhzAKFKPQd3UDRZ4Nv3grHxtP0NLSx7K9m9xVGCmoCFyEre38nmZ8sDGNw9OgLuEfEatv1ih2qtuGKeEqa3BtXM2pQpQ67sd49GjW/Lwuqi3jBplGpqZFOebaU68Yq3NpUshXlA4GAAdLGx6N7HuNcOkc/tHZJDiObs2bvuSjnGTjv8ATpsXnxLTa11wqCaSZRlIaVzu07Nu9ZT7Xac4xnv0Ap4S/uSgfnH/AJkat78jSJnBGAxEYdfeVHh4baQVKPtfMNVHhLe5bf8Azj/zI1oUbjq3TKRCgG3VOdljoZ39txu2pAzjZ07tAqvY7XPeao/JV/Vp6eDvBmQKPWEToj8ZSpCCkPNlBI2nuzqs+2Db/Flfy7/j1Ptg2/xZX8uH+3oExWvvzP8AjLn0jqawzn+1TZEgJ281xS9uc4yc415oOhvGTwx/AWv9MH1aKZUq0ItqpuZ6lQxTVNIdChBSVbVkAeTj0kaV/Gqxrcta34MuiQDHedl8tai+4vKdijjClHzga8sEXfcKKTQLggyXLOfZ2q/k/LSptKCpv7okBXtko656/wCOgLofEDhrMlsRWIDJdecS2gGmJGVE4Hm9er27qnZloJjKrVLiIEkqDfLgJXnbjOcD1jVHVLJ4cUF/a2iLFrCEc2Iy5UF8wuddhCFL8ryh0GOvdqhoocuEvJ40BEZDG003tqhD3E55mNpTu7kd+cZ9egNr/oj152AzEt9LKRI5DzAd+5pDeAR5unTHTQK/XqdZfDqdYtaeUK2mK+jaygrbJd3KT5XwKGtrhledVqN/SLeTObeocRDyIiENoI5TZ2t+XjKhtx1z19eqziDa0uo8V+31GmSFW/zGO1yiChpLQSneSsYwB1yc9NApYFYqlNQtFNqUyIhZypMd9TYUfScHTsqk+HfcJmncNXRAqsch6U8hBiFTWNpG9IyfKKTj1Z1vexfg3j3ZS/8AWFf7mqvgbbdXot01N+oUuVEiuRSllx5sgK8tJABPq0Gw7NhP0gWXGcSm+whLJm7CFc5JClK5+N3tQevn7tLeu0avUO+KTEuaYZcxS2HEuGQp7CC5gDKuveD005+Idu0u36fVL1pUXk3Axh1uUpxSwFKUEE7CSn2qiO7VLY1Mj8Qrfdue5o5m1yK4tqM8glvAQApA2IISfKUe8ddAcX1cdtW8iGq6GEupfKwxujB7BGN3m6d41YU+lW/UIMebHpEAsyGkutlURAO1QyOmPXpVUUO3Ep1PGgJjNsBJpvbVdjCic8zG0p3dyPTjp6dDqb/vVVck0O0JIlQ4rrjUJpiM26eQgkIIVglQ2gdSTnQP/wBj9E956f8AJUfVrz2P0T3np/yVH1a59k8R+JcWqopUl1bdQWpKUxlQWwtRV7UAbfPq19kfGb8Bm/6a3/DoC1/iHw0jvuMuwGQttRQofYwd4OD5teawqtrhG6ouTZdMEpR3PBVWUk7z7bI39OuempoFpxB4myb3pkeDIpjMVLD/ADgpDpUSdpGOo9ejfhNxMkzZ9DtFVMZQ0lks9pDhKiENqVnGPPt1TeIO4PfWl/pc/h1tXfedPpNkyLCUxL+y0JlqKqS2lIZK0KSSQd27GB6NB8cYP6YKF+RE/fK00b+sOHe6YSZ0yRGEQrKeSEndux35Hq0K8HiXeFFRW6StfMk+UrqfaDSpsKz6ze6pyadU245hhsr57i/K37sYwD/VOgx0OuK4eXzUHokdMzsjj8RKXVbdwC8ZOPP5Oiev8bJ1aok6mOUWO0iWwtkuJfUSkKGM4xpl2Ne9Lm1Jqz0RZX2QpzBYeeWhPKWpkBCiDuzgkdMjWjW+G9SqHE6NdLUuEiG0+w4WVbt5CAM+bHm9OgW3CvhzT72p06VNnSo6o7wbSGQnBBTnJyNdKNIDbSEd+1IGfg0I3vxBpNkyI0eoxJjqpSFLQYyEEAA465UNI/hpfUO1bgn1CqNzpDEhlSG0M4UUkrCuoUoDuGgJ+LXEuS65XLQNOZDIWGu0hw7sApVnGPVqi4ZcSpVsRWKCzTWX25EwHmrcIKd5Snux6tNTiFU49c4PVCrRWlttS47biEuABYBcT34z8+lzwvv+k0O23LdlxJa5kyQtLbjSEFA5gCRklQPf6tA3L/sSHe6ISJsyRGEQrKeSE+Vu29+R/Z0oOEMJul8X5lPbWpaIvamEqV3qCTgE/o1ueI+6QPv9BH/6u/w6a1QqkewrLiSqq0t8QmWWHOzAFSlYCcjcR0zoExxaqSqPxgTU220uqhmM8G1HAUUpBwdWvj/n+8EX5Qr6tOO069Cuqhs1iEw62w8pQSl9KQvyVFJzgkeb06qL5v6kWS9DbqcOW8ZSVKQYzaDjaRnO5Q9Og5TmPmVLfkKSEl1xSyB5snOpptSeBtdnSXZbdTpqUPrLqUqLmQFHIB8n16mgd9wXDSrcjtSK1NREZdXy0LWlRBVjOOgPmB0PVSk2HIprl0VOnwHIj4S8ua4yTuCiACemepI82h/wh4kmZbFNbiR3n1icCUtIKiBsV1wNLSXdt4y7NTarlDxASy2yFphO8zaggjrnGfJHm0D7th213LckLtwRhR8uc7koUlGdo39CM92NLqsKMoN+JTkpcTn7J9iCW+n/AMe7mYz/ANeMevQTbV2XjbdvPUOBQt8V4rKlPQnSvyxg4IIH7Natj167LJVMNJoi3O1hAc7TDdVjbuxjBH9Y6Dd4Y1lm3+JEuZdUsRnQl9ElxwZ+7FXlA7c9cg92nBWOIdCqVKlwbarbbtZkNKbgobSoKU8RhABUMDrjv6aTVmWwbtvWSu640uDHl86StxKSykOFW7AKgenU9NMmVwvt+2oD1x0F2dJn01BlRULeS4hbiOqQQlIJGR3Ag6Dcse1qrWYklzidTUTZjbgTFVK5aylsjrjYcDrom8Xln/i7T/8AK1W8LLorlz06c/cEFuI8w8ENpQwtvckjOcKJz10vH+LHEBD7iEUCMpCVkA9gf6jP5egYXFSHGp/CqrRITKWY7LLaW20DokcxPQa5dgCQZ0cQ89p5qeVjHt8jHf078a6SvSoTKtwRlT6k0lmXIiNrdbSgpCVcxPTB6j/HXNsB52POjvx0hbrbqVoSRnKgcgY+HQdM8LGb5bdqXs4L5SUt9l5i21dfK3Y2H8nv1R8aLwt+oWlUKNEqbTtRbkoQpgJUCChflDqMdMHQ942+IX4vRv8AT3/49LGuMVWTNmVWo06QwZL63nFFhaEBS1E4GfWfToC+2nOI8O0RPoLslqgx0Ou70OM7UpSSVnCvK7wrza0W4V8cSUdpSl6rJhHl7lONI5ZV1x1I9GmpYqFu8AJjbaVLWqDOSlKRkkkudANKy1L1uPh9GfjRqcwhMtYcPbo7gJIGOnlJ6aDC5xIveK4qOuuyUKaJQU7UHBHTHdqacXiUtab/ACt5+p8x/wC6r2voAyrqceR69e6Cn8f8D3gk/KU/VqfbAQPeCT8pT9WhrwfKZT6pW6q3UoMWYhEVJSmQylwJO7vAI0eVe5uF1HqcmnT6TTkSY6yhxIpKVAH4QnQVH2wED3gk/KU/VqfbAQPeCT8pT9WrGJeHCmZKZisUqnqdecS2gGkAZUTgf9PpOhvwhaRTKXHohplNhwy4p7f2dhLe7ATjO0ddAy7qoh4g2RHjtyOw9tSzJClI5mwYCtuMjPfoDYvmNwpZTZ8mE7UnIOV9qbWGgvmEr9qc4xux3+bR/EuCn2zw/o1Sqzi24qYUZBUhBUclCcdBpevWtJvq/od5UxqNKt119rcJHQrS3hKwUKHpSeh79BmPH+B7wSflKfq0d35ezNm0aJUn4TkpMl4NBCHAkpykqzkj1aUnhB0unUyp0dFMgRYaXGHCsR2UthR3DvwBnRBeM+JxWo0OiWe9zpsJxMl5MhCmkhASU95HU5UNAdTmfGHw72Mq7CKqwhYKhzOX5QV6s92kDcVoKsu+qTS1zRMK1sP8wNcvGXCMYyf6unHcEao2zwSXG5641QhQ2kFyM6QUq5ic7VDr59c9MVmVKrsGfWJ0mUWXmyp191TighKs4ycn09NB05xFv1ixm4K34DksS1LA2OBO3bt9I/tao+ME4VPhGZ6UFsSezPBBOdu5STjP+OpUuKHDeqhsVQImBvOwSacXNue/G5Jx3DQ1xO4hWrXbIeo9DfXzd7XLaEZTaUpSodB0wAANBr8JeJUemQaNaaqY6487K5QkB0BI5jhwcY8279mjvibw6cvqRT3EVNMIRErTgsczduI/tDHdoL4R3DZMak0emVCHHVX1SSht1UAKWFqcPLPMx07x1z00X8U7fu+tSacq0qg7EQ0hYf5c1TG4kjb3Hr3HQD7nHWFAcVDVQpClRyWioSE9Snpnu9WppktWlbxaQX7fpKnSkFalQmySrzknHXrrzQJvwbPv/WPiifp6B+Kf9IVe+NH5ho48Gz7/AFY+KJ+nowuPgxT6/XJtVfq8ppyU6XFNobSQn1DOgQFr/wA5aT8dZ+mNOPwlvc9B/Lf+ZGrKncC6ZAqEaY3WpilR3kOhJaTglJBx+zVb4S3ueg/lvfMjQXN+wJtS4L0uNTociW+Y8MhqO0XFEBAycDrrNZiqnbXBN15yO9DqEONKdS3JZKVJUFrUnKVD4NWNTudy0OF9Iq7UVMpSIkVHKUvaDuQB34OsL9xLuvg5Vay7GTGU/BkjlJXuCdu5PfgejQc/Xbd9Xu1+O9WnWlrjoKGy22EYBOT3abl6wInCyiQ61ZrAizpjiY7y3VKdCkFJUeiiQDlI66DeFvDiHe9OnSpVQfjKjPBsJaQFA5Gc9dFkOpp4xPLtqewaY3TP5QH2HOYXCn7njBAwPKJ0AjX7z4g1u2JCapBfNGkISVyRTilsp3Ag78YxkDrnQVCoFZqEVUqn0ioSoySQp5iMtaEkd+SBjXVMizI79hi0lTHQwGEM9oCRuwlQVnHd5tYbbtNizbQqFMjSnJLag67vcSAQSjGOnwaDlmmUaqVYuClU2bNLWOYI0dTmzPdnaDjOD+jRBw6pVGk3d2C8CiNDQ24HUynjH2OJ6bSSRg5z00f+DP8A+vcP5Ef53NKu9f55V7+8pH7xWgO5NtRqbxNplQtmE85bEeTHeVUGdz0ZCUkFxRe6pATg5JOBg92NFfFbifIo8mnJtCr06S26hwyOUpt/aQRtyQTjz62LJ/8Ab5O+IT//ACa540DD8dN6fhcX5KnXul1qaDLHkyIyiqM+60SMEtrKc/o1n+ytR/D5X+cr69TU0E+ytR/D5X+cr69YpEuTJ2iTIdd293MWVY/TrzU0HQPEz+g+mfmIX0RpQcOZUn2aUGN2h3s5ntAtbztI3jzd2pqaBheES+9CqtHEJ1ccKjuFQZUUZ8od+NaPg3km6qmT1PYf+9OvdTQdDa508IObKYvdhtiS822ae2SlDhAPlueYampoFbHlSYu7s0h1nd7blrKc/o12DaLDLlq0dbjSFLVBZKlKSCSdg6nXmpoE/eb7zXHemxWnnER1SoYUylRCCDtz07uunv2WP/8AQ1+oNe6mg4urXSsTwPwlz6R1NTU0H//Z"/>
          <p:cNvSpPr>
            <a:spLocks noChangeAspect="1" noChangeArrowheads="1"/>
          </p:cNvSpPr>
          <p:nvPr/>
        </p:nvSpPr>
        <p:spPr bwMode="auto">
          <a:xfrm>
            <a:off x="460375" y="-228600"/>
            <a:ext cx="1114425"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TERUUExQWFBUXGBwaGRcXGB8cIBseICEiIR8cICEdHyghHR8lHB8cIjEhJSkrLi4uHx8zODMsNygtLiwBCgoKDg0OFA8PFCwZFBksKyssLCwsNyw3LDcsLDcsNys3Nzc3KysrKywrLCsrLCsrKysrKysrKysrKysrKysrK//AABEIAOEA4AMBIgACEQEDEQH/xAAcAAACAwEBAQEAAAAAAAAAAAAGBwAFCAQDAQL/xABSEAACAQIDBQEJCgoIBgEFAAABAgMEEQAFEgYHEyExQQgXIjI1UWGTsxQ0UlRxc3Sy0dJTVXKBkZKUodPjFRYYIzOxwuIkJWKio8FCNmN1goP/xAAVAQEBAAAAAAAAAAAAAAAAAAAAAf/EABcRAQEBAQAAAAAAAAAAAAAAAAABEUH/2gAMAwEAAhEDEQA/ADPeVvHOVSQp7m4/FVmvxdFrEC3iNfrgM/tAn8Xj9p/k45u6S98Ufzcn1lx+N2W66kzCgWomedXLutkZQLKbDkVP+eCOz+0CfxeP2n+Tif2gT+Lx+0/ycX/eKy/8LVfrp9zE7xWX/har9dPuYKoP7QJ/F4/af5OJ/aBP4vH7T/Jxf94rL/wtV+un3MKfevsnDltYkEDSMjQLITIQTcu69gHKyj9+CNG7E7Qe76KKq4fC4mrwNWq2livWwve1+mFvkm/M1FTBB7h08WVI9Xui+nWwW9uEL2ve18F25byLS/JJ7R8VuWblqGCaKZJKnVFIkigulrqwYA+B0uMFMnAJvM3h/wBFNAPc/H4wc/4mjTp0/wDQ176vR0x772dpZ6CgE9Pp18VE8NdQsQ1+V/QMZ42w20qcyMRqdH90GC6F0+Na9+Zv4owDK/tAn8Xj9p/k4+jugD+Lx+0/ycJLEBxU1txTyx9whdht61fVZhTU8ph4cj6W0x2NrE8jf0YPd8G1lRl1LDLTaNTzaDrXULaWPnHaBiKPcKnbTfEaCumpfcfF4Wnw+NpvqRW6cM2tqt17MWG5zbGpzGOoapKXjZAuhdPUEm/M+bCc3zeW6v5YvZR4A4/tAn8Xj9p/k4vNid8Jr66Gl9x8Lia/D42q2lGfpwxe+m3XtwgcpphLPFG1wryIpt1szAG3pscaV2Z3T0dDVR1UMk5ePVYOylTqVkN7ID0Y9vW2COneXt7/AEUsDcDj8UsLcTRp0gH4DXvf0Y6N2+2f9KU8k3B4GiUx6deu9lVr30r8K1rdmPbbfYinzMRLUNKoiLFeGwHjWve6nzY9titkYctheGBpGV34h4hBIOkLYWUcrKMFEOKPbbaD3BRS1Qj4vD0+Bq031MF62NrXv07MXmAjfT5Fq/kj9omABf7QJ/F4/af5OJ/aBP4vH7T/ACcA26jZSHMqx4J2kVFgaQGMgG4dF7QeVmOGx3isv/C1X66fcwRQf2gT+Lx+0/ycT+0CfxeP2n+Ti/7xWX/har9dPuYneKy/8LVfrp9zBVB/aBP4vH7T/JwZ7td45zWSZPc3A4Sq1+LrvckfAW3TABvN3XUmX0DVELzs4dFs7KRZjY8go/zx++5t98Vnzcf1mwRO6S98Ufzcn1lwa7hfI6fOyfWwFd0l74o/m5PrLg13C+R0+dk+tgpJ7S7WV61lSq11WqrPKAoqJAAA5AAAbkAOzFb/AFwzD4/WftEn3seG1Pv6q+kS/XbFZiodW4LPKqorKhZ6meZRBcCWV3AOtRcBibG2KfuivKkX0RPaS46O5x9/VP0f/WuOfui/KkX0RPaS4hw1Ny3kWl+ST2j4Mfdcfw1/WH24Dty3kWl+ST2j4yuo5YK0fv8A51bKgAyk8ePoQexsZxJx15XlktRIIoI2lkIJCoLmw64bG6WVcokqDmgak4ypwuKjeHoLarWB6al/SMEd25XZqgqcuaSqghkk47rqe19IVLDr05nB3X7AZYIZGWjg5IxBC+g8+uETvgzeCrzIy0zrJHwkGpQQLi9xzAxoLdn5IovmE/ywVkukqnjdXjdo3XmroxVgfOCOYx2ZjnlVUKFnqZ5lBuFlldwD0uAxNjYnnjUW9HLnmyqqihjMkjKoVUFyfDU8vzA4zHm+zVXSqHqKeWFWOkM62BNr2+WwOKjwy3OqmnBFPUTQBubCKVkvbpfSRfHNXVskrtJLI8sjWu8jFmNhYXJuTYAD82PLGntx6D+hqfkPGl7P/uNgKddmMvXIxULDCtQKASiQGziQQ6g4INw2rnfz4SQ2xzD4/WftEn3sekI/5qPpg9rh/b9EAyabkPHi7P8ArGIA/cJtBUTVNSKmqmlURKVE0rMAdXUaibHFfvx2jqYsyVaerniTgIdMUzKt9T3Nla1+n7sKO2LbJ9mauqQvTU0syBtJZFuAbA2+WxH6cUeh2xzD4/WftMn3saH3uNfIJyeZKQ8//wB0xabtcveHK6WOaMpIqEMrCxB1Hrjh30eRar5I/aJiKVfc6eVJvoj+0ixcb/s9qqesp1gqZ4VMFyIpXQE62FyFIubYp+508qTfRH9pFjo7o/39TfR/9bYIX/8AXDMPj9Z+0SfexZbNbWV7VlMrV1WytPECpqJCCC4BBBbmCOzAniz2W9/Uv0iL664o0Lv68jv87F9bAV3Nvvis+bj+s2DXf15Hf52L62ArubffFZ83H9ZsRU7pL3xR/NyfWXBruF8jp87J9bAV3SXvij+bk+suB/YnetLl1KKZKeOQBmbUzEHwjfoBgi2zvcxmEtTPKrU+mSV3F5GvZmJF/A62OOLvHZl8Km9Y38PFr3/aj4pD+u32Ynf9qPikP67fZgCbdFu8q8tqZZagxFXi0DhuSb6ged1HKwwFd0X5Ui+iJ7SXHf3/AGo+KQ/rt9mALb3a58zqVneNYisQj0qSRYMzX5/lfuwGgty3kWl+ST2j4zBlVE08sUKW1yusa35C7MFF/Rc40/uW8i0vySe0fGcNiPKNF9Kg9ouAb+7PdfW0GYJUTtAY1VwdDsT4S2HIoO304u98OwlTmbUxpzEOEJA3EYr42i1rKfgnBDvJ2qfLaMVCRrIeIqaWJA5g8+XyYqN1m8KTNGnWSFIuEEI0sTfUW8/5OClh3jsy+FTesb+Hh8bG5Y9NQU9PJp1xRqjaTcXHmNhywB7xd6s2XVppkp45AEVtTMQfCvy5fJg5yDO2qMujqyoVnh4mkHkDa9vPgOjafPEoqWSpkVmSMAkJa5uQvK5A6nz4UG0+0C7SLHR0MbxyxsZyajSqlQNBAKFje7js8+OUbyJs6Iyx4Y4FqiEMqlmK2Oq4U2v4tuvbj1rdn22YKVscoq2lvBodOGAD4eq4ZrnwLWt24Bc7ZbIT5bKkdQYyzprHDYsLXtzuo53GNA7jvItP+VL7RsAlHlrbUs08jijNMFjConE1arte5ZbebHnJt5LkLNlaRR1K05uJWJQtxAJPFBIFtduvZgjkzLdZXU88lc5gMUMjVDBXOoojcQgAoBq0jpe1+3HTvH3rUuYUD00UU6OzIQXCAeCwJ6OT0Hmw087rzUZFNOwCmWgaQqOYBeEtYegXxmjYjZ/3fWw0pk4XF1+Hp1W0oz9Li99NuvbgPbY3Y6ozKSSOnMYaNQzcRiosTblZThlbL7RLs2klFXRvJLI/HBp9LLpZQoBLlTe6Hs82PGsoW2WZZo3WsNSChDoY9OizX5M173x9odnW2mL10kopGjIg4aJxAQo16rll+Ha1uzAX/f6ofi9V+rH/ABMX2+OTVkdSw6FYj+mRMZv2pyn3JVz02vicJymu1r27bXNv040Zva8gT/kQ/XTBSy7nTypN9Ef2kWDXe7u8q8yqYpacxBUi0HiOQb6ieVlPKxwnNgtrnyypaeONZS0Rj0sSBYsrX5dvg/vwe9/2o+KQ/rt9mCKrvHZl8Km9Y38PHbkm5jMIqmCVmp9McqObSNeysCbeB1sMdHf9qPikP67fZid/2o+KQ/rt9mAN9/Xkd/nY/rYCu5t98Vnzcf1mwP7bb1psxpTTPTxxqWVtSsSfBN+0YIO5t98Vnzcf1mwDV2s2HpMxZGqkZjGCF0uV5HmenXpii7zOVfgpPXP9uBjf7JVCel9zGcDhvq4JfrcWvo/P1xf7oc9SPLVWrqVSYSPdZ5QHAvyuHOq1umCujvM5V+Ck9c/24neZyr8FJ65/twfwyq6hkYMrAFWU3BB6EEciCO3AdvhaUZTOYDIJNUduHfV/iLe2nn0vgOHvM5V+Ck9c/wBuJ3mcq/BSeuf7cA+5LNJoquY100kaGGyGpdlUtqXpxDYm3mx476sznlr4zQzSyRinQMaZ2ZQ2uS4PDNtVtPXna2Ad+z+SxUdOlPACI0vpBJY8yWPM8+pOMlbEeUaL6VB7RcdHujM/hV36ZseGxXlGi+lQe0XBGrtp9nIK+Hg1Clo9QeysV5i9uY+U449k9iaTLjIaVWUyBQ2py3i3t16dTih34NMMtBpzKH46f4WrVazX8XnbAjuNzaSKSq93TvGCsfD90yFb821aeIefZe3owUwdpd3NDXTmeoR2kKhbrIyiw6chhH5xt1X0k81DBPppoZHgjQohIjDFQNRW55dp540T/WWj+N0/rk+9jLe1tDLJmFVIkbvG1RIyuqEqV1k6gwFiLduA0Fkm63LqaaOeKOQSRnUpMjEXt5jyxebVbK0+YRrHUqzKjawFYrzsR1HoJwO7yc+ifKqhaapjaYqmhYZQXJ1r4oQ6ibX6enC53M5nPHmDGtmljiMDgGpdlXVqSwHENtVr+m18A5Nk9kKbLlkWlVlEhBbU5bmL269OuKvP92OX1lQ9RPG7SSW1ESMByUKOQPmAxff1lo/jdP65PvYn9ZKP43T+uT72AzVmu39eiy0S1H/DqHpwmhP8MXQLfTfxRa974GckzaWknSeB9EqX0tYG11KnkwI8UkY0XtdR5O1FVtGmXmYwylCghLlypsVt4RYt0tzvhNbs8qAzOnNbDan/ALzWaiO0f+E+nVrGnxrWv22wRUbS7YVleEFVLxRGSV8BVsTa/igX6DDp7nLyfP8AST7OPApvzp6BI6X3CtKpLSa/c4jBtZbatH57Xwt8rkqwp9zmoC358Eva9u3Ryva37sBZ7z/K1b883/rGoMxyWKsohTzgmN0TUASp5WYcxz6gYFtgNl6WbLKeSppIZJ2QmR5oVaRm1HmxZdRPy4zmuf1Vh/xM/rX+9grRfeZyr8FJ65/txO8zlX4KT1z/AG4zr/WCr+NVHrn+9jopsyr5LmOarcDroeVrfoOCNBd5nKvwUnrn+3E7zOVfgpPXP9uM8T53WISrVFSrDqGlkBHygnGp9nNoaY01OpqoS5ijBBmUsW0gW63vf898FD/eZyr8FJ65/txe7J7D0mXM7UqMpkADanLchzHXpil34VLx5S7RuyNxY/CRip6+cc8Bvc85jNLPViWWSQCNLa3ZreEelybYBn7U7bUeXsi1UhQyAlbIzXA5HxQbYSG2ez1Tm9bLXZfA09NJpVZLqlyiKrDS7BhYgjphk71d3k2aSwPFLHGIkZTr1c7kHlYejBBu42ZfLqFaaR1dg7tqS9vCN+3ngBvZfeTl9PTU1JLKyzxRxwOnCc2kUBGW4FjZgRcG2DvaDOoaOBqioYpElgSFLeMQByAv1IxlHM/K0v0xvanGgt+PkWo/Ki9ouAW++nbajzCGnSlkLlJGZgUZbArYeMBfnj13Mbc0WX0s0dVIyM8upQI2blpAv4IPaMA+wmxsuZzSRRSJGUTWS97EXAtyHpwbd4Sr+NU/6H+zBDyyHOYqyBKiBi0T30kqVvYlTyIB6g4yTsR5RovpUHtFxqbYHIXoaCGlkZXaPVdlvY3dmHXn0OMs7EeUaL6VB7RcBsbCl36bJ1dc1IaWEzCMS67Motq0W8Zh1semG1iYKyn3qs2+JN6yL7+Gjkm8KhpMuSiqJWSphhMMicNzpkUFStwCp59oNsWu3G9aPLqs0zUzykIralcDxuyxHoxnfPa8VFXPMFKiaV3Ck3tqYmxPovgi63VD/m9F87/pOG13R3vCn+kD6j4r9jdztTSVtPUvUQssT6iqhrkWI5XFu3BrvT2NlzOmiiikSMpLrJe9iNLC3IdeeCs47PbI1lcHalgMoQgMQyLYnp4zDzY4M4yqWlmeCdOHKltSkg2uAw5qSOhB640tup2HlyuOdZZI5OKykFL8rAjncenAxt5uiqK6vnqknhRZdFlYNcaUVedhbqpwQtsm2Gr4+DWvTMKZNFQ0mpDaIWctYNq8Tna1/RhmbebY0ub0bUOXs09TKylI9DJqCHW3hOAosqk8z2Yoq7exHHl75caZy6U5pTIHFiVTh6rWva4vbAruV8t0n/8AX2MmA8u9Xm3xNvWRffwwd2+fRZHBLS5nqp53l4qppMl0KqoN49Q6q3K9+WDveHt2mVLCzwtNxSwGlgttNj2g364z3vI2rXMqwVCxtEBEqaWYE8ixvy/KwGpcpzOOqp1nhJaORSVJBFxzHQ8xzGMxDdXm3xNvWRffw/d05tk1H82frNgc2X3yxVlXDTLSuhlbSGMgIHInpbn0wUpu9Xm3xNvWRffw39x2zVVQwVC1URiZ5FKgspuAtj4pOGZiYDKe+Dy1WflJ7NMdey27nMvdFLP7lPC4kUmrXH4mpWvbXfxeduuDzbjc/U1tfPUpPCiylSFYNcWVV52FuzDMln9w5cXca/c1Ndgptq4acwCel7YIo972Sz1eWtDTRmSQyIQoIHIHnzYgYFdx2yNZQzVLVUBiDogUlka5BN/FY+fFpsbvdjr6yOlWmeMuGOouCBpUt0A9FsMvBSy3ubwanLJYEp0hYSIzNxVY8wQOWl18+CHdltJLmFAtRMqK5d1tGCFspsPGYn9+Fj3SR/4ij+bk+suFzk+2VdTRCKnqZIowSQq2tc9eowQ58+3QUymesE8/EUyThTo06hd7eLe1/T0wJ5ft3U55NHltUsMcNQ3hPCjBxoBkFi7sOqgcweV8Bs+8PMnVkaslKsCrA6eYPIjp5sUWW5hJTyrLC5jkTxXHUXFu30EjAOHaLK/6s6KiifjPUaomFQNQCizXGjQb3HaTim7+2Y/gqT1cn8XALne1FXWKq1NQ8wQkqGtyJ5X5DDK3J7F0VdSzvVQCVlm0qS7rYaQbeCwHUnANnd5nsldl0NTMEEkmu4QELydlFgST0A7cZc2I8o0X0qD2i4KdrtpavLq2ejoqiSCmhe0cSm4UEBiLtc+MSeZ7cOPZ/drlirTzrSgSqI5A3Ek5OLMDbXbxudumCjrC23vbe1OVtTCnSFuKJC3FVjbTptbS6/COGTii2k2Ro68oauESmPVo8N1tqtfxWF+g64BW7O7LJtFG2YVkjRS6zDpgACaUCkGz6jfwj2+bCiz6gFPWTwKSyxTNGCepCtYE25X5YP8AeJmc2UVzUmXSvS0+hJOGrXGphzN3uedh29mFpVVTSSNI7andizMepYm5Py3wRrbbvO5KLLp6mIIZI1UqHBK82UG4BB6E9uEr39sx/BUnq5P4uK7ZLaarzCtgo6yoknppnCyRMbBgOYF1seoB5HDn70+UfEx62X7+CuTdFttUZnHUNULEpiZAvCVh1BJvqZvNhg4ptm9l6WhDrSRcISEFhqZrkdPGY269mEfvT23r6fNqmGGqkjjQx6UFrC8aE9R5yTgDSr3G0kkjuaioBdixA0WuTf4HpxY7Kbo6ahq46qOed3j1WV9FjqVkN7KD0Y4R/fJzT47L/wBv2Y+98jNPjsv/AG/Zghld0p/hUX5cv+S4Gt1e7WDM6WSaWWWNklMYEem1gqtfwlPO7HHfutJzqeWPNGarSGMNGHYrpLGxPgFeoA64dOzmzlNQxtHSx8JGbWRqZrtYC/hEkcgMFfdnsmWjpI6ZGZliUqGa1zzJ52AHbjI2z2bvSVEVREFLxHUocEqTYjmAQe3z4Od4G3eYQ5lVxRVciRpKwVRawHm6YMN4m7/LqbJ5aiCnCTKkZD8SQ2JZQeTMR0J7MEdu6feVV5lWPBOkCosDSAxqwNw6L/8AJ2FrMezzYbGMY5Lnc9JIZKaVonKlSy2uVJBI5jzgH82LvvkZp8dl/wC37MDTG293uVtFmFRTRR0zJEVCl0ctzRW5kSAdT5sMPaWpMuR1EjW1PQyObdLtESbX7LnGVMzzCSokeaZzJI/NnPU2Fh09AAxrvKaNJsuiikGqOSmRHW5F1aMAi4IIuD1GCso7L5/JQ1SVMIRpE1ACQEr4QKm4BB6Hz4fe6LeDU5nLOlQkKiNFZeErDmSRz1O3mxb96fKPiY9bL9/Fxs3sdR0LO1JDwi4AY63a4HMeMxt17MB6Z9m1DAyirkgjYg6eMVBI7bavTjNO9erglzWd6Zo3iIj0tHbTyRQbW5db4bW+bYerzGanalRGEaOG1OF5kgjr8mF13mc1/BxetXAMfLNoMsGSxxtPSCYUSqVJTVr4VrefVq5fLhObsqmKPNKV6hkWJWbU0ltI8BgL35dbYHqymaKR435MjMjWN+amx/eMdORZRLV1CU8IBkkJCgmw5Ak8z6AcENPfnm9DPBTCklgkYSMWEJUkDTyvp7L4VmX5FU1CloKeeZQbExRO4B8xKggG3Zg07zOa/g4vWrgr2KztNnkkpcxVxLKwmURASDQRo5m4sdSNywCXqqV4nKSI0bqbMjqVYHzEHmPz4s9ix/zKi+lQe0XHptzm8dXmFRURauHI+pdQsbWA5i/owUZTu7rqR4a+ZE9zwPHUOVkUtw0Ic2HadI6YoZvdB+SR8/H/AJNgV7mof3lb+TD/AJvjw3rbyqPMKEQU4l18VH8NAosAb89R8+KPc7trTZa9SakSWlWMLw1DeKWvfmLdRiK+7/PK7fMx/wDvDg2Iy6NskpzwkZjSj/4AknSfRcnCH3o7Rw19eaiDXoMaL4Ysbi9+VzjRW7PyTRfMJ/lgMt1ezVZFGXlpKmNF8Z3hdVHZzJWw54Ltx2aQU2ZPJUSpChp3XU7BRcshtc9tgf0YfG8XKJavLainhAMkgUKCbDk6k8z6AcZt2q2CrMvjWWpRFR20DS4bnYnoPQDggl385xT1VXTtTzRzKsJBMbBgDqJsbdtsGW6XPctiyqFKmalSUNJdZCmrm7EXvz6WwpNk9iKvMVkalVGEZAbU4XmeY6/Jirz/ACaWkqJKecASx21AG48JQw5j0EYDU+09BDLllS0EUcnEpZDEY0DFtUZ0lbC5JuLW9GENu4yeWkzKnnrqeWnpl4muSoiZIxeNwt2dQouxAF+0jDD2b3xZfBR00LifXFDHG1owRdUANvC6XGOba3banzunOXUKymomZSgkUIvgeG121G3gqcFUm/bNaKeOlFJJBIVaTXwSpsCFtfT+fCh04JNrNiavLhGapUUSEhdLhulr9OnUY9dldgazMImlpkRkV9B1OF8KwPQ+gjFRWUuzVZIgkjpKmRGFw6QSMpHnBC2OKq2NebB5VJS5bT08wAkjQqwBuL3J6j5cZ1z7dlmFHTvUTpGI47aiJATzIUch15kYgF8uy2adikEUkzAaisaM5A5C9lBNrkC/pGHvuG2feOCpFVStGxkUqJ4SpI09mtel/NgR7nTypL9Ef2kWG9thvDpMtlSKoEup01jQgYWuR8Ic7jAJLehstVvmtU0FFUPEWXS0cDlT4C3sVW3W/TC+WnYsECsXJ0hQDfVe2m3W9+VsbG2Yz+KupkqYNXDcsBrFj4LFTyue0HGToqpYsxErX0x1WtrdbLJc29NhgDXc9s5Vw5vTyS0lTEgEl3eGRVF42tclbDnyxpHAPs1vToa2pSmhE3EfVbWgA8EFjz1HsGDjBS/3m7xmyqSFBTibiqzXMmi1iB8E364vN3+05zGjWpMYiJdl0htXim172H+WPHbLYGlzJ43qDLeNSq8NgvIm5vyPmwodotq6nI6qXL6FlFPGVZeKodruoZrnl2k4Be7U+/qr6RL9dsX25/y1R/lP7N8NPJN1FDWU0NXMZ+LUxpNJpcAa5AHaw08hqJsMX2z+6iho6mOphM/EjJK6nBHMFeY0+YnBB3hbbyd17ZpVJOKkQ6Ylj0mPXezO176h8K1vRhk4T+9/eFWZfXRw0zRhGgWQ6kDHUXdTz+RRgpLbVZKaOrmpi/EMTadYGm/IG9rm3Xz4ZUe9Z62FMt9yrH7oVKXi8Utp12j16dAva97XHy4V2d5rJVTyVExBkkN2sLC9gOQ7OmOvYvylRfSoPaLioLdvt1bZbS+6DUiYcRU0iIr41+d9Z83mwusbD2t2ZhzCDgT6wmsP4Bsbi9uZB5c8BvePy3z1HrR93EMZuw19mt9L0tLBTCjV+EipqMxF7cr20G2DrvH5b56j1o+7hAbSUSwVtRDHfRFM6LqNzZWIF/OeWA2Up5YEd5exZzSnjhEwh0Sa9RTXfwSLW1Dz4Sg30Zp8OH1Q+3Bvuj3iVuYVzQVLRlBCzjSgU3DKBz+QnBRbuy2FOVJMpnE3FZWuE0W0gj4Rv1wO7bbnmr66aqFWsYl0+AYi1tKKvXWL+Lfp24/O+Lb2sy6phjpmQK8Wo6kDc9RH+WC/djnstblsVROVMjtIDpFh4LlRy+QYDLaZbeqFPq5mbharf9WnVa/57Xw99iNz7UFdDVGrWUR6/AERW+pGTrrNrar9OzHptJusoqeKorYzNxolkqFu4K61BcXGnmNQ6YXQ305p8OH1Q+3BDi3nbBtmqwKJxDwi55prvqAHwhbpjp3a7GnK6eSEzCbXKZNQTTa6qtraj8HrhKd+nNPhw+qH24nfpzT4cPqh9uCtMMbA4zjtjvgavopaU0ixiTT4YlLWswbpoF+luuOQ76M0+HD6ofbhdjBDT7nTypN9Ef2kWGNvK3aNmlRHKKgQ8OPRYxl7+ETe+oefC57nTypN9Ef2kWNF4KQtPvAfIdWV8Ban3Ox/vuIY9Wv+88XS1ra7dT0woaubXI72tqYtbzXN7YK98Plms/KT2aYYVfunoUyp6sGfirSGYXkFtQj1dNPS/ZghUbF7QnL6yOqEYlKBhoLab6lK9bHpe/TGgt2W8Zs1kmQ04h4Sq1xJrvckfBFumMxYcfc2++Kz5uP6zYEd/dAZtUwz0op554gY3LCKR1vzFr6TzwlK2qklcvM7ySG12kYsxt0uW59MbVIxlzfYP+dVPyRezXAp+7C5jCMsogZYwRSwgguvLwF9OKje9nYTKZ2p6jRKDHZopLN/iLexU36XwhKPd9mMsaSR0cjI6hlYaeasLg9e0Y9u9rmnxKX/ALfvYKPtwGdVM9ZULPUTTKILgSSs4B1rzAYmxw1s+yTL55A1XFTvIFABl0303JA59ly378J3dhE2S1Mk2aK1JHLFoRnUtqYMCR4AY9OfPHlvNpHzmsWoyxGq4Y4Vid1UqA4Z2K2fSfFZTyFueADN4lFHHmVUlOgWJX8ARjwQNI6W5db40Xkux2XRxQTe5IEdUjfiaACGAB1X7CDzvibq8rkp8qp4Z4zHKuvUrWuLyMR084IOB3bTeXlk+X1UMVUGkkhdUXhyC5KkAXKADn58Axf6Uh/DRfrr9uJ/SkP4aP8AXX7cY4yjKZqqURU8ZlkIJCra9hzPX0Yv+9rmnxKX/t+9gCvfNtDUrmbCmqp1j4ScoZXC3538Q2vg12byHLZcqimnipnqHgLyPJpLs5BJZiTcsTzued8WW5TJJ6TL2iqYjE/HdgrWvYqljyv5j+jCh2w2BzF62rmWkkMbTyuG8GxUsSD16W54AAUX9OOygqp4G1wvNC9raoyyG3mutjbkOXoxf7q/K9F87/pONN7R7RUtDGslVIIkZtKnQzXaxNvBU25A9cVGR8wraichp5JpmAsDKzOQPMC17C+PWkz+rhURxVVREgvZEldAL8zyBAFzzxpTvrZP8bX1Uv8ADwoNt9nqnM6+etoIHqKaUrw5VGkNpRUbk9jyZWHMdmIBrKto6uWeKOasqXieRFkR53KsjMAysC1ipBIIPZhtb2tnsuiyyR6WGmWYPHYxBdViwva3PpfCIFK5k4Wk8TVo09uq9rfLflhhbDbP1GV5hBW18D09NGXDysNQGuN0XklzzZgOQ7cB07ichgqamoWqgSVViUqJFvY6uoviu33ZTDTZksdPEkKcBG0oLC5Z7m3n5D9GHON6+UfG19VL/Dwrd5FDJnFb7pyyN6qBY1iZ1UqA4LMVs+k9GU9Lc8Aa7udnMrkyyleeGlaVkJcvp1E6j1vz6Y+71dj6GHKaiWCkhSQBNLogBF3UGxHoJwnzu1zT4lL/ANv3sPek3q5SI0BqxcKARwpfN+RgpW9z7II8zlMhCA0rgF/BF+JFy540TBUo99Dq9uukg2/RhMb0c3hzmGGnyxjVTRyGV0RGUhANJa7qo8ZlHW/PF5uJ2eqaOCpWphaEvIpUNbmAtuwntwBVmuzuVyzO9RDStKxGtn06jyAF7m/S2Lw0cTQ8LSrQlNGjqpQi2n5NPLGft52wuYVGaVM0NLJJG7LpcabGyKO0+cHDKyfedlcNPDFJVBXjjRHXhS8mVQCOSW5EEYCi3ybJUdPljyU9LFHJxIwGRADYnmOWKTub0IqKy4I/u4+o/wCpsNHJd4OXVcywU9QJJWvpXhyC9gSebIB0B7cE4GADtu94cGVvEk0UshlUsOHp5WIHPUw8+M7bwNoEr6+WpjVkRwgCva40qFPQkdRhg90l74o/m5PrLhOYJWv9gvJdD9Fh9muPXa7aFKCkepkVnRCoKpa51MFFrkDqcV+zNUYskppFAJjoY3APQlYgRf8ARhGbW72amvpHppIIUVypLJquNLBh1NuowV771t4kGaRQJDFLGY3ZiZNPMEW5aWOPTdVvHgyynlililkLyawY9NgNIFjqYc+WFnhi7st2qZpBLK1Q0Rjk0WVA1/BBvzI8+KjQOymfpXUkdVGrIkmqyva40sV52JHZfGes43OV9NTyzyPTFIkZ2Cu5NlFza8YF/wA+LqXeHUZKzZZDHFNHTMVWSQMGbUdfMBrdWt+bDY21nL5LVOeRakdjb0pfEUjNxXlmL5uX6pxp3GYtxXlmL5uX6pxp3BIAdst6lPl1SaeWGZ2Cq1002s3ysDgdrN+tG8bqKeouykf/AA7Rb4eLrbjdTHmNWalql4iUVdKoD4vbcn04zvnuXiCrmpwxYRSvGGItfSxF7YKu91Xlei+d/wBJw2e6O94U/wBI/wBD499l9zUdJVQ1K1TuYm1BTGADyta4bl1wU7wdjFzSCOFpWhCSa7qoa/gkW5kefAZ22L2BqszWRqdoVERAbiMw5kEi2lT5sMfIdvYsihGWVUUkk0DEu0JUoeJ/eCxYqfFcA3A53we7vNhVypJlSZpuKym7KFtpBHYTfrig2v3Px11ZLVNVPGZdPgCMEDSqr1J5+LfAIjLagSZlHIAQHqlYA9gMgP8A7xoXfr5Gm/Li+uMZwJNNVXXwjDNyv26G5Xt57YMtsN69RmFK1NJBCisVJZNV/BIPabdmCKDYzY2ozOSSOnaJTGoZuIxAsTblpU40Juk2Rny2llhqDGzPMXBjJItpUdqjndThAbCbay5XJJJFHHIZFCkPflY35WIxoPdXthLmdLJNKiRlJTGAl7W0q1+ZPO7HAGTjkcZe2l3UVtDSyVMz05jjtqCOxbmQosCgHUjtwbbXb5aqkrainSCBlikKhm13IHns1sM/afJBmNA1OzmMTKhLKL2sVbkCfRbBSS7nTypL9Ef2kWGrt1vJgyyZIpopZC6awY9NrXIt4TDnywv81yM7MFaynkFS814CkqaQAbPqGlr3ugH5zhebdbZS5nMkssaRlE0AJexFybm5PnwRqDZHaFK+lSpjVkRywCva40sVN7EjqMIbaTdDXRLU1TPT8NBJMQHfVpF2IA0Wvb045dkt7NTQUiU0cELohYhn1XOpi3YbdTh57TVRlySplYAGShkcgdAWiJNvRzwUhNyXlqm+SX2bY1JjLm5Ly1TfJL7NsajwIHdqNiaPMGRqqMyGMELZ2WwPM+KRfFJ3nsp+Lt66T7+C3Ms7pqcgT1EMJYEqJJFS4HUjURfHH/XCg+O0vr0+9gM6Zzt5XwPNRx1JWniZ4Ej0Rm0akoFuU1HwABcm/pxWbucqiqszpqeZdUTswZQxF7IxHMG45gY0NJNkLEsxytmJJJPAJJPMkntJPO+PSkrMkicSRPlsbr4roYFYcrciOY5Ej8+A4u89lPxdvXSffwuN4dfLkVWtNlchpoZIVldbLJdyzqTeQMR4KKLA25YdH9ccv+O0vr0+9iuzDM8mnbXPLl0zgaQ0jQubC5Au1za5Jt6TgBHYjYejzShirq6NpqmcuZJNbJqIdlHgoQo8FQOQ7MM2ryqOWnamdbxNHwytyPBta1xz6duJkpg4K+5eFwOejg6dHU306fB8a/TtvjH0ObVLEATzlibACRyST0AAPM4DUez+7qgop1np4WSRQQCZHbkRY8mYjpgsxnfc3HWjNYuOKkR6JL8USab6TbxuWNEYBFb39vK+jzIw01QYo+GjadEZ5m9zdlJ/fhO1lY8sryyNqkdi7NyF2JuTYcuuNY562VcY+7PcPGsL8cRa9PZ4/O3W2PzUbOZc9M8kVJRspjZldIYyCLGxBC8/lGAz731s2+OH1UX8PB5uY24rq3MHiqagyxiB3C6EXwgyAG6qD0JwtN2lMkmaUiSIro0lmVwGBFj1B5HDV365ZDSUcD0sUdM7T6S8CLGxXQx0koASLgG3oGCHJiYxxSVFdLcxNVSW66DI1vlte2PKozGrRiry1CMOqs7gjt5gm45YGn9tjuwy1KSsqFgYSrFNKG4snjhWa9tVuvZ0wlt2OUQ1mZ09POuuJ+JqUMVvpjdhzUgjwgMfrIoa6SeDWtU8TyR6tQkZGQsL3v4JUr5+RGHXvY2chiy2R6OljjnDx6Wp4VWQAsA1ii6hdbg27L4KAN9mxlHl6UzUsZjMjOGu7NewW3jE26nATs9trW0MbR0tQYkZtZARGu1gL+EpPQDDG3KZPJNUTivgeVRGCgqoy4B1c9PEBANvNhm5hRZNA+iaLLonsDpkSFTY9DYi9uR5+jBGVsyr5KiV5pm1ySHUzWAuT22AAH5hgpTermoAArDYCw/uovuYqtvOF/SNVwOHweK2jhW0W/6dPK3yY00dn8tigWWaloo0Crqd4YlAvYcyVtzJxRmbaHbStrkVKqfiqralGhFsbWv4Kg9CcUONZZdQZNO5SCLLpnA1FY0hYgAgE2AJtcgX9Iwnd/2WQwVlOsEMcKmC5EaKgJ1nmQoFziBXk4OMm27zCdoaOWpLU8rJA8eiMXjYhCtwmoeASLg39OGHupbKf6Lh91+4ONeTVxxFr8drX18+lrX7LYV2T5NP/SMLrTy8P3UjBhE2nTxAQQQLabc79LYBp7f7J02T0nu7L1aCpR1VZNbPYPdWGmQspuCRzGP3uP2wrK6apWqnMoREKgoi2JJv4qjzduL/AH40zyZS6xoztxY/BRSx6+Yc8Bvc8ZdNFPVmWKSMGNLa0Zb+EelxzwVzd0n74o/m5PrLgAyHYDMKyETU1PxIySA3EjXmOvJnB/dg/wC6S98Ufzcn1lwa7hfI6fOyfWwQnO9Hm/xP/wA0P8TE70eb/E//ADQ/xMMnM9+ccM0sRo3YxyOlxKOekkX8Xttjm7/8fxF/XD7uAX/ejzf4n/5of4mB3aLZyooZRFVRcKRkDhdStdSSAboSOqnl6MaM3eby1zSeSJadodEeu5cNfmBawUefCy7ovypF9ET2kuKGpuW8i0vySe0fCh2W3XZrDW0sslLpSOeJ3bjQmyq4JNhJc2A7MN7ct5Fpfkk9o+BnJt+MdRUQwijdTLKkeoyg21sFvbTztfEUxtpto4KCHjVLFY9QW4UtzN7ch8hxx7KbbUmYmQUrs5jCltSMttV7dRz6HHPvK2VfMqMU8cixniK+pgSLAHly+XCyodWy0h4wFX7rXlwzo0cI876gb34n7sB673dgMwrcxM1NT8SPhouriRrzF7izuD+7Fvk28Sho8vWhqHdKiGIwyII2YK6gqRqW6nn2g2wb7AbWjM6U1CxGICRo9JbV0Cm97D4X7sZi23H/ADOt+lS/XOA7t1Xlei+d/wBJw8N9ezVTXUkMdLFxXWbUw1othoYXu7AdSMAybuJsmK5nJNHOlMQ5jUMpa502BNwPGvi17/8AH8Rf1w+7gLvchstV0EVStXFwjI6FRrRrgAg+Ixt+fAbvO3dZlVZpUz09NxIn0aW4sS3tGinkzgjmCOYwz93W3S5qkzLCYeEyrYuGvqBPYBbpgwwCvyDenl1NS09PNI6ywwxxSKImNnRQrC4FjZgRccsX+QbzMvrKhKeCR2lk1aQY2UeCpY8yLdAcLrMNxdRJLJIKqEB3ZraG5XJNv34t9g90U9BXw1T1EUix67qqsCdSMnby6tfAMDavbCly4RmqZlEhIXSha9rX6dOowl9u8rnz2r915ZEZ4EjWJmLJHZwSxFpGU+K687W54v8AulP8Ki/Ll/yXFh3OXk+f6SfZx4BBZpl8lPK8My6JIyVZbg2PmupIP5jjUm8HKZqrJpIKdOJK6RaV1Kt7MhPNiALAE9cZ53neVq355v8A1hl0+/uNUVfcTmwA/wAUdg/JwR+9y2w1dQ18ktVBwo2p2QNxI2uxeMgWRyeinn6MUvdHe/qb6P8A62xd9/8Aj+Iv64fdwud5e2i5pURSrCYeHHosWDX8Im/IDz4APIxsPK65IMtimkNkipUdiBeyrGCeXbyGMeHGrs3/APp+X/8AHN7HAibP7y6CsqEp4JHaR76QY2UcgWPMi3QHBhjIGwu0IoK6KqMZkCBxoB031KV62PnxoXd1vGXNZJUWBoeEqtcuGvckdii3TBS/7pL3xR/NyfWXBruF8jp87J9bAV3SXvij+bk+suDXcL5HT52T62CM9bU+/qr6RL9dsVmLPao/8dVfSJfrtirviht9zj7+qfo/+tcc/dF+VIvoie0lx79zgf8Ajqn6P/rXHh3RflSL6IntJcQ4am5byLS/JJ7R8VGVbk6OCeKZZ6ktFIkihiliVYMAbJe1xi33LeRaX5JPaPg2JwV9wI7d7AQZoYTNJKnCDBeGVF9Wm99Sn4IxW7684mpstElPK0T8ZBqQ2NiGuMDu4XaOqqpKsVNQ8wRYtOtr2uXvb9AwDC2K2Uiy2nMELu6ly95LXuQBbwQBbwcCWa7laOeolnaepDSyNIQpjsCxvYXToL4ZgOMv7Xbc5jHX1caVkyolRKqqG5ABiAB6AMBozabIkraSSlkZlSQAFktcWIPK4I7PNhed4Wh+MVX60f8ADwn++Dmfx6f9bDA3I7V1lTmLx1NTJKgp3YK7XFwyAH5bE4Bn7C7Dw5WsqwySuJSpPEKm2kEctKjz4XW8PetXUWYz00KwGOMpp1oxPhIrG5DjtY9mPu/XaerpauBaaokhVoSSEawJ1EX/AEYt93GzNJmOXx1ddEtRUyM+uWRjqbSxVb2I6KoH5sACd/HMvg03q2/iYJN3W9WurcygpplgEcnE1aEYHwY3YWJc9qjswUbXbvMsioKuWOkjV0p5XVgW5EISD43YcZvyzMZIJFlhkaORb6XU2IuCDb5QSPz4I1Xt3sNDmixLNJLGIixHDKi+q176lPmwqM/zqbZyc0VCVkidVnLTrqbU11IBQqLWQdnnxcbiNpauqqahamokmVYlKhzex1dcC/dCH/mq/R4/rPgADPM0epqJaiTTrlYs2kWFz5gSf88NvajdBSU2XTVSTVDPHFrCsU0k8uRsgNvz4It3GwWXVGV0ss1KjyOhLMS1ydRHYcMiuy6KaFoJEDRMulkN7EeblzwVl7dZslFmdY8EzyIqwtIDGQDcMi28IEWsx/dj13rbGw5ZUxRQvI6vFrJkKkg6iOWlRy5YPt7OVRZTBDPlq+5JXkMbPESCUKltJuTy1Kp/NhNZzndRVMHqZnmZRpBc3IF72/TgivONgUWXrUZWkDkhZaRY2K9QGjCki/K9jjH98Gey222Ye6aWL3XNw+LEmjVy06lGn5LcsAVbyt1dNl9C1TFLO7h0WzlLWY2PRAf349+5t98Vnzcf1mw685yeGqiMVRGJYyQSpva46dCMcmQ7KUdGzNSwLCXADFSeYHTqTgpP90l74o/m5PrLi53ObYUNNliRVFTHFIJJCVY2NieWO7fHsJV5jLTtTCO0aMG1vp5kgi3I+bC87yeZ+aD1v+3BDmO3WUfGqb932Yn9ecn+NU37vswme8nmfmg9b/txO8nmfmg9b/twU6I9vspU3Wrp1Po5f+sJLfjnUFXmEclNKsyCmRSyG4DB5CR8tiD+fHr3k8z80Hrf9uJ3k8z80Hrf9uCG/uW8i0vySe0fHDtzt1l0uXVccdXE7vBIqqDzJKmwHLrfF/u3yWWjy2Cmm08SPXq0m45uzDnbzEYRw3JZn5oPW/7cFLi2JbDI7yeZ+aD1v+3E7yeZ+aD1v+3FQWbkdrKKky546iojhczu2ljY2KoAf3fuwu9pNm6yprKmenpZ5oZZpHjkSJirqzEhgbcwRi47yeZ+aD1v+3D82Ly16agpoJba4olVrG4uPMcRWWv6k5j8RqvUt9mOLNNn6qnUNUU00Kk2DSIVBPWwuOtgcbMwBb4Nk6jMaWGKm0akm1nW2kW0sPMe0jBMZvyrIampDGnp5ZgpAYxoWsT0vYcsctfQyQu0csbRyLbUjrZhcXFwefQg40luc2OqctjqFqdF5GQrobV0BBvyHnwJbxd1tfWZlUVMIi4chTTqksfBjVTyt5wcAZbKbd5amX0kUlXCrJTxIyk9CEUFTy7DywO73NqMunyuWOmngeUvGQqWvYMCezzYC+8nmfmg9b/txO8nmfmg9b/twVcdzf76qvmV+th8yU6Mbsqk+cgHCu3O7BVeXTzvU8PTJGFXQ+rmGvz5DDWwA3V7bZdA7RSVUMbobMhNtJ81rYu6zMI4ommkcJGo1Fz0A8+EZtrumzCpr6meIQ6JZCy6pLGx84tht7W5RJUZZNTR24jw6Bc2F+XbgFvvhzWLM6eGHL392SpKXZIQXYJpK6iAOl2Av6Rjn3QVUOWxVEeZ2pZHdWRahCpZbEEi46X5Yst0W7ysy6tkmqOHoaBoxofUdRdG6WHKynHtvg2Aq8xqoZKbh6Ui0HW+k31E+Y9hGAY+VT01TEssHDkja9nVRY2Nj2ecHGUsr8qxfTF9qMaW3Z5FLRZdFTz6eIhcnSbjwnZhz+QjCmot0WYrXJORDoWoWQ/3nPSH1dLdbYB65vm0NNHxaiRYowQNTdLnoMcuSbT0lWzLTTpMVALBDewPS+Kfels9NX5e1PBp4hdG8I2FlNzzwN7nNhKvLpahqnh2kRQuh9XMEk35Dz4Bp4mJiYCYmJiYCYmJiYCYmJiYCYmJiYCYgxMTATExMTATExMTATExMTATExMTATExMTAfMTExMB9GPmPuJgPmPuJiY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TERUUExQWFBUXGBwaGRcXGB8cIBseICEiIR8cICEdHyghHR8lHB8cIjEhJSkrLi4uHx8zODMsNygtLiwBCgoKDg0OFA8PFCwZFBksKyssLCwsNyw3LDcsLDcsNys3Nzc3KysrKywrLCsrLCsrKysrKysrKysrKysrKysrK//AABEIAOEA4AMBIgACEQEDEQH/xAAcAAACAwEBAQEAAAAAAAAAAAAGBwAFCAQDAQL/xABSEAACAQIDBQEJCgoIBgEFAAABAgMEEQAFEgYHEyExQQgXIjI1UWGTsxQ0UlRxc3Sy0dJTVXKBkZKUodPjFRYYIzOxwuIkJWKio8FCNmN1goP/xAAVAQEBAAAAAAAAAAAAAAAAAAAAAf/EABcRAQEBAQAAAAAAAAAAAAAAAAABEUH/2gAMAwEAAhEDEQA/ADPeVvHOVSQp7m4/FVmvxdFrEC3iNfrgM/tAn8Xj9p/k45u6S98Ufzcn1lx+N2W66kzCgWomedXLutkZQLKbDkVP+eCOz+0CfxeP2n+Tif2gT+Lx+0/ycX/eKy/8LVfrp9zE7xWX/har9dPuYKoP7QJ/F4/af5OJ/aBP4vH7T/Jxf94rL/wtV+un3MKfevsnDltYkEDSMjQLITIQTcu69gHKyj9+CNG7E7Qe76KKq4fC4mrwNWq2livWwve1+mFvkm/M1FTBB7h08WVI9Xui+nWwW9uEL2ve18F25byLS/JJ7R8VuWblqGCaKZJKnVFIkigulrqwYA+B0uMFMnAJvM3h/wBFNAPc/H4wc/4mjTp0/wDQ176vR0x772dpZ6CgE9Pp18VE8NdQsQ1+V/QMZ42w20qcyMRqdH90GC6F0+Na9+Zv4owDK/tAn8Xj9p/k4+jugD+Lx+0/ycJLEBxU1txTyx9whdht61fVZhTU8ph4cj6W0x2NrE8jf0YPd8G1lRl1LDLTaNTzaDrXULaWPnHaBiKPcKnbTfEaCumpfcfF4Wnw+NpvqRW6cM2tqt17MWG5zbGpzGOoapKXjZAuhdPUEm/M+bCc3zeW6v5YvZR4A4/tAn8Xj9p/k4vNid8Jr66Gl9x8Lia/D42q2lGfpwxe+m3XtwgcpphLPFG1wryIpt1szAG3pscaV2Z3T0dDVR1UMk5ePVYOylTqVkN7ID0Y9vW2COneXt7/AEUsDcDj8UsLcTRp0gH4DXvf0Y6N2+2f9KU8k3B4GiUx6deu9lVr30r8K1rdmPbbfYinzMRLUNKoiLFeGwHjWve6nzY9titkYctheGBpGV34h4hBIOkLYWUcrKMFEOKPbbaD3BRS1Qj4vD0+Bq031MF62NrXv07MXmAjfT5Fq/kj9omABf7QJ/F4/af5OJ/aBP4vH7T/ACcA26jZSHMqx4J2kVFgaQGMgG4dF7QeVmOGx3isv/C1X66fcwRQf2gT+Lx+0/ycT+0CfxeP2n+Ti/7xWX/har9dPuYneKy/8LVfrp9zBVB/aBP4vH7T/JwZ7td45zWSZPc3A4Sq1+LrvckfAW3TABvN3XUmX0DVELzs4dFs7KRZjY8go/zx++5t98Vnzcf1mwRO6S98Ufzcn1lwa7hfI6fOyfWwFd0l74o/m5PrLg13C+R0+dk+tgpJ7S7WV61lSq11WqrPKAoqJAAA5AAAbkAOzFb/AFwzD4/WftEn3seG1Pv6q+kS/XbFZiodW4LPKqorKhZ6meZRBcCWV3AOtRcBibG2KfuivKkX0RPaS46O5x9/VP0f/WuOfui/KkX0RPaS4hw1Ny3kWl+ST2j4Mfdcfw1/WH24Dty3kWl+ST2j4yuo5YK0fv8A51bKgAyk8ePoQexsZxJx15XlktRIIoI2lkIJCoLmw64bG6WVcokqDmgak4ypwuKjeHoLarWB6al/SMEd25XZqgqcuaSqghkk47rqe19IVLDr05nB3X7AZYIZGWjg5IxBC+g8+uETvgzeCrzIy0zrJHwkGpQQLi9xzAxoLdn5IovmE/ywVkukqnjdXjdo3XmroxVgfOCOYx2ZjnlVUKFnqZ5lBuFlldwD0uAxNjYnnjUW9HLnmyqqihjMkjKoVUFyfDU8vzA4zHm+zVXSqHqKeWFWOkM62BNr2+WwOKjwy3OqmnBFPUTQBubCKVkvbpfSRfHNXVskrtJLI8sjWu8jFmNhYXJuTYAD82PLGntx6D+hqfkPGl7P/uNgKddmMvXIxULDCtQKASiQGziQQ6g4INw2rnfz4SQ2xzD4/WftEn3sekI/5qPpg9rh/b9EAyabkPHi7P8ArGIA/cJtBUTVNSKmqmlURKVE0rMAdXUaibHFfvx2jqYsyVaerniTgIdMUzKt9T3Nla1+n7sKO2LbJ9mauqQvTU0syBtJZFuAbA2+WxH6cUeh2xzD4/WftMn3saH3uNfIJyeZKQ8//wB0xabtcveHK6WOaMpIqEMrCxB1Hrjh30eRar5I/aJiKVfc6eVJvoj+0ixcb/s9qqesp1gqZ4VMFyIpXQE62FyFIubYp+508qTfRH9pFjo7o/39TfR/9bYIX/8AXDMPj9Z+0SfexZbNbWV7VlMrV1WytPECpqJCCC4BBBbmCOzAniz2W9/Uv0iL664o0Lv68jv87F9bAV3Nvvis+bj+s2DXf15Hf52L62ArubffFZ83H9ZsRU7pL3xR/NyfWXBruF8jp87J9bAV3SXvij+bk+suB/YnetLl1KKZKeOQBmbUzEHwjfoBgi2zvcxmEtTPKrU+mSV3F5GvZmJF/A62OOLvHZl8Km9Y38PFr3/aj4pD+u32Ynf9qPikP67fZgCbdFu8q8tqZZagxFXi0DhuSb6ged1HKwwFd0X5Ui+iJ7SXHf3/AGo+KQ/rt9mALb3a58zqVneNYisQj0qSRYMzX5/lfuwGgty3kWl+ST2j4zBlVE08sUKW1yusa35C7MFF/Rc40/uW8i0vySe0fGcNiPKNF9Kg9ouAb+7PdfW0GYJUTtAY1VwdDsT4S2HIoO304u98OwlTmbUxpzEOEJA3EYr42i1rKfgnBDvJ2qfLaMVCRrIeIqaWJA5g8+XyYqN1m8KTNGnWSFIuEEI0sTfUW8/5OClh3jsy+FTesb+Hh8bG5Y9NQU9PJp1xRqjaTcXHmNhywB7xd6s2XVppkp45AEVtTMQfCvy5fJg5yDO2qMujqyoVnh4mkHkDa9vPgOjafPEoqWSpkVmSMAkJa5uQvK5A6nz4UG0+0C7SLHR0MbxyxsZyajSqlQNBAKFje7js8+OUbyJs6Iyx4Y4FqiEMqlmK2Oq4U2v4tuvbj1rdn22YKVscoq2lvBodOGAD4eq4ZrnwLWt24Bc7ZbIT5bKkdQYyzprHDYsLXtzuo53GNA7jvItP+VL7RsAlHlrbUs08jijNMFjConE1arte5ZbebHnJt5LkLNlaRR1K05uJWJQtxAJPFBIFtduvZgjkzLdZXU88lc5gMUMjVDBXOoojcQgAoBq0jpe1+3HTvH3rUuYUD00UU6OzIQXCAeCwJ6OT0Hmw087rzUZFNOwCmWgaQqOYBeEtYegXxmjYjZ/3fWw0pk4XF1+Hp1W0oz9Li99NuvbgPbY3Y6ozKSSOnMYaNQzcRiosTblZThlbL7RLs2klFXRvJLI/HBp9LLpZQoBLlTe6Hs82PGsoW2WZZo3WsNSChDoY9OizX5M173x9odnW2mL10kopGjIg4aJxAQo16rll+Ha1uzAX/f6ofi9V+rH/ABMX2+OTVkdSw6FYj+mRMZv2pyn3JVz02vicJymu1r27bXNv040Zva8gT/kQ/XTBSy7nTypN9Ef2kWDXe7u8q8yqYpacxBUi0HiOQb6ieVlPKxwnNgtrnyypaeONZS0Rj0sSBYsrX5dvg/vwe9/2o+KQ/rt9mCKrvHZl8Km9Y38PHbkm5jMIqmCVmp9McqObSNeysCbeB1sMdHf9qPikP67fZid/2o+KQ/rt9mAN9/Xkd/nY/rYCu5t98Vnzcf1mwP7bb1psxpTTPTxxqWVtSsSfBN+0YIO5t98Vnzcf1mwDV2s2HpMxZGqkZjGCF0uV5HmenXpii7zOVfgpPXP9uBjf7JVCel9zGcDhvq4JfrcWvo/P1xf7oc9SPLVWrqVSYSPdZ5QHAvyuHOq1umCujvM5V+Ck9c/24neZyr8FJ65/twfwyq6hkYMrAFWU3BB6EEciCO3AdvhaUZTOYDIJNUduHfV/iLe2nn0vgOHvM5V+Ck9c/wBuJ3mcq/BSeuf7cA+5LNJoquY100kaGGyGpdlUtqXpxDYm3mx476sznlr4zQzSyRinQMaZ2ZQ2uS4PDNtVtPXna2Ad+z+SxUdOlPACI0vpBJY8yWPM8+pOMlbEeUaL6VB7RcdHujM/hV36ZseGxXlGi+lQe0XBGrtp9nIK+Hg1Clo9QeysV5i9uY+U449k9iaTLjIaVWUyBQ2py3i3t16dTih34NMMtBpzKH46f4WrVazX8XnbAjuNzaSKSq93TvGCsfD90yFb821aeIefZe3owUwdpd3NDXTmeoR2kKhbrIyiw6chhH5xt1X0k81DBPppoZHgjQohIjDFQNRW55dp540T/WWj+N0/rk+9jLe1tDLJmFVIkbvG1RIyuqEqV1k6gwFiLduA0Fkm63LqaaOeKOQSRnUpMjEXt5jyxebVbK0+YRrHUqzKjawFYrzsR1HoJwO7yc+ifKqhaapjaYqmhYZQXJ1r4oQ6ibX6enC53M5nPHmDGtmljiMDgGpdlXVqSwHENtVr+m18A5Nk9kKbLlkWlVlEhBbU5bmL269OuKvP92OX1lQ9RPG7SSW1ESMByUKOQPmAxff1lo/jdP65PvYn9ZKP43T+uT72AzVmu39eiy0S1H/DqHpwmhP8MXQLfTfxRa974GckzaWknSeB9EqX0tYG11KnkwI8UkY0XtdR5O1FVtGmXmYwylCghLlypsVt4RYt0tzvhNbs8qAzOnNbDan/ALzWaiO0f+E+nVrGnxrWv22wRUbS7YVleEFVLxRGSV8BVsTa/igX6DDp7nLyfP8AST7OPApvzp6BI6X3CtKpLSa/c4jBtZbatH57Xwt8rkqwp9zmoC358Eva9u3Ryva37sBZ7z/K1b883/rGoMxyWKsohTzgmN0TUASp5WYcxz6gYFtgNl6WbLKeSppIZJ2QmR5oVaRm1HmxZdRPy4zmuf1Vh/xM/rX+9grRfeZyr8FJ65/txO8zlX4KT1z/AG4zr/WCr+NVHrn+9jopsyr5LmOarcDroeVrfoOCNBd5nKvwUnrn+3E7zOVfgpPXP9uM8T53WISrVFSrDqGlkBHygnGp9nNoaY01OpqoS5ijBBmUsW0gW63vf898FD/eZyr8FJ65/txe7J7D0mXM7UqMpkADanLchzHXpil34VLx5S7RuyNxY/CRip6+cc8Bvc85jNLPViWWSQCNLa3ZreEelybYBn7U7bUeXsi1UhQyAlbIzXA5HxQbYSG2ez1Tm9bLXZfA09NJpVZLqlyiKrDS7BhYgjphk71d3k2aSwPFLHGIkZTr1c7kHlYejBBu42ZfLqFaaR1dg7tqS9vCN+3ngBvZfeTl9PTU1JLKyzxRxwOnCc2kUBGW4FjZgRcG2DvaDOoaOBqioYpElgSFLeMQByAv1IxlHM/K0v0xvanGgt+PkWo/Ki9ouAW++nbajzCGnSlkLlJGZgUZbArYeMBfnj13Mbc0WX0s0dVIyM8upQI2blpAv4IPaMA+wmxsuZzSRRSJGUTWS97EXAtyHpwbd4Sr+NU/6H+zBDyyHOYqyBKiBi0T30kqVvYlTyIB6g4yTsR5RovpUHtFxqbYHIXoaCGlkZXaPVdlvY3dmHXn0OMs7EeUaL6VB7RcBsbCl36bJ1dc1IaWEzCMS67Motq0W8Zh1semG1iYKyn3qs2+JN6yL7+Gjkm8KhpMuSiqJWSphhMMicNzpkUFStwCp59oNsWu3G9aPLqs0zUzykIralcDxuyxHoxnfPa8VFXPMFKiaV3Ck3tqYmxPovgi63VD/m9F87/pOG13R3vCn+kD6j4r9jdztTSVtPUvUQssT6iqhrkWI5XFu3BrvT2NlzOmiiikSMpLrJe9iNLC3IdeeCs47PbI1lcHalgMoQgMQyLYnp4zDzY4M4yqWlmeCdOHKltSkg2uAw5qSOhB640tup2HlyuOdZZI5OKykFL8rAjncenAxt5uiqK6vnqknhRZdFlYNcaUVedhbqpwQtsm2Gr4+DWvTMKZNFQ0mpDaIWctYNq8Tna1/RhmbebY0ub0bUOXs09TKylI9DJqCHW3hOAosqk8z2Yoq7exHHl75caZy6U5pTIHFiVTh6rWva4vbAruV8t0n/8AX2MmA8u9Xm3xNvWRffwwd2+fRZHBLS5nqp53l4qppMl0KqoN49Q6q3K9+WDveHt2mVLCzwtNxSwGlgttNj2g364z3vI2rXMqwVCxtEBEqaWYE8ixvy/KwGpcpzOOqp1nhJaORSVJBFxzHQ8xzGMxDdXm3xNvWRffw/d05tk1H82frNgc2X3yxVlXDTLSuhlbSGMgIHInpbn0wUpu9Xm3xNvWRffw39x2zVVQwVC1URiZ5FKgspuAtj4pOGZiYDKe+Dy1WflJ7NMdey27nMvdFLP7lPC4kUmrXH4mpWvbXfxeduuDzbjc/U1tfPUpPCiylSFYNcWVV52FuzDMln9w5cXca/c1Ndgptq4acwCel7YIo972Sz1eWtDTRmSQyIQoIHIHnzYgYFdx2yNZQzVLVUBiDogUlka5BN/FY+fFpsbvdjr6yOlWmeMuGOouCBpUt0A9FsMvBSy3ubwanLJYEp0hYSIzNxVY8wQOWl18+CHdltJLmFAtRMqK5d1tGCFspsPGYn9+Fj3SR/4ij+bk+suFzk+2VdTRCKnqZIowSQq2tc9eowQ58+3QUymesE8/EUyThTo06hd7eLe1/T0wJ5ft3U55NHltUsMcNQ3hPCjBxoBkFi7sOqgcweV8Bs+8PMnVkaslKsCrA6eYPIjp5sUWW5hJTyrLC5jkTxXHUXFu30EjAOHaLK/6s6KiifjPUaomFQNQCizXGjQb3HaTim7+2Y/gqT1cn8XALne1FXWKq1NQ8wQkqGtyJ5X5DDK3J7F0VdSzvVQCVlm0qS7rYaQbeCwHUnANnd5nsldl0NTMEEkmu4QELydlFgST0A7cZc2I8o0X0qD2i4KdrtpavLq2ejoqiSCmhe0cSm4UEBiLtc+MSeZ7cOPZ/drlirTzrSgSqI5A3Ek5OLMDbXbxudumCjrC23vbe1OVtTCnSFuKJC3FVjbTptbS6/COGTii2k2Ro68oauESmPVo8N1tqtfxWF+g64BW7O7LJtFG2YVkjRS6zDpgACaUCkGz6jfwj2+bCiz6gFPWTwKSyxTNGCepCtYE25X5YP8AeJmc2UVzUmXSvS0+hJOGrXGphzN3uedh29mFpVVTSSNI7andizMepYm5Py3wRrbbvO5KLLp6mIIZI1UqHBK82UG4BB6E9uEr39sx/BUnq5P4uK7ZLaarzCtgo6yoknppnCyRMbBgOYF1seoB5HDn70+UfEx62X7+CuTdFttUZnHUNULEpiZAvCVh1BJvqZvNhg4ptm9l6WhDrSRcISEFhqZrkdPGY269mEfvT23r6fNqmGGqkjjQx6UFrC8aE9R5yTgDSr3G0kkjuaioBdixA0WuTf4HpxY7Kbo6ahq46qOed3j1WV9FjqVkN7KD0Y4R/fJzT47L/wBv2Y+98jNPjsv/AG/Zghld0p/hUX5cv+S4Gt1e7WDM6WSaWWWNklMYEem1gqtfwlPO7HHfutJzqeWPNGarSGMNGHYrpLGxPgFeoA64dOzmzlNQxtHSx8JGbWRqZrtYC/hEkcgMFfdnsmWjpI6ZGZliUqGa1zzJ52AHbjI2z2bvSVEVREFLxHUocEqTYjmAQe3z4Od4G3eYQ5lVxRVciRpKwVRawHm6YMN4m7/LqbJ5aiCnCTKkZD8SQ2JZQeTMR0J7MEdu6feVV5lWPBOkCosDSAxqwNw6L/8AJ2FrMezzYbGMY5Lnc9JIZKaVonKlSy2uVJBI5jzgH82LvvkZp8dl/wC37MDTG293uVtFmFRTRR0zJEVCl0ctzRW5kSAdT5sMPaWpMuR1EjW1PQyObdLtESbX7LnGVMzzCSokeaZzJI/NnPU2Fh09AAxrvKaNJsuiikGqOSmRHW5F1aMAi4IIuD1GCso7L5/JQ1SVMIRpE1ACQEr4QKm4BB6Hz4fe6LeDU5nLOlQkKiNFZeErDmSRz1O3mxb96fKPiY9bL9/Fxs3sdR0LO1JDwi4AY63a4HMeMxt17MB6Z9m1DAyirkgjYg6eMVBI7bavTjNO9erglzWd6Zo3iIj0tHbTyRQbW5db4bW+bYerzGanalRGEaOG1OF5kgjr8mF13mc1/BxetXAMfLNoMsGSxxtPSCYUSqVJTVr4VrefVq5fLhObsqmKPNKV6hkWJWbU0ltI8BgL35dbYHqymaKR435MjMjWN+amx/eMdORZRLV1CU8IBkkJCgmw5Ak8z6AcENPfnm9DPBTCklgkYSMWEJUkDTyvp7L4VmX5FU1CloKeeZQbExRO4B8xKggG3Zg07zOa/g4vWrgr2KztNnkkpcxVxLKwmURASDQRo5m4sdSNywCXqqV4nKSI0bqbMjqVYHzEHmPz4s9ix/zKi+lQe0XHptzm8dXmFRURauHI+pdQsbWA5i/owUZTu7rqR4a+ZE9zwPHUOVkUtw0Ic2HadI6YoZvdB+SR8/H/AJNgV7mof3lb+TD/AJvjw3rbyqPMKEQU4l18VH8NAosAb89R8+KPc7trTZa9SakSWlWMLw1DeKWvfmLdRiK+7/PK7fMx/wDvDg2Iy6NskpzwkZjSj/4AknSfRcnCH3o7Rw19eaiDXoMaL4Ysbi9+VzjRW7PyTRfMJ/lgMt1ezVZFGXlpKmNF8Z3hdVHZzJWw54Ltx2aQU2ZPJUSpChp3XU7BRcshtc9tgf0YfG8XKJavLainhAMkgUKCbDk6k8z6AcZt2q2CrMvjWWpRFR20DS4bnYnoPQDggl385xT1VXTtTzRzKsJBMbBgDqJsbdtsGW6XPctiyqFKmalSUNJdZCmrm7EXvz6WwpNk9iKvMVkalVGEZAbU4XmeY6/Jirz/ACaWkqJKecASx21AG48JQw5j0EYDU+09BDLllS0EUcnEpZDEY0DFtUZ0lbC5JuLW9GENu4yeWkzKnnrqeWnpl4muSoiZIxeNwt2dQouxAF+0jDD2b3xZfBR00LifXFDHG1owRdUANvC6XGOba3banzunOXUKymomZSgkUIvgeG121G3gqcFUm/bNaKeOlFJJBIVaTXwSpsCFtfT+fCh04JNrNiavLhGapUUSEhdLhulr9OnUY9dldgazMImlpkRkV9B1OF8KwPQ+gjFRWUuzVZIgkjpKmRGFw6QSMpHnBC2OKq2NebB5VJS5bT08wAkjQqwBuL3J6j5cZ1z7dlmFHTvUTpGI47aiJATzIUch15kYgF8uy2adikEUkzAaisaM5A5C9lBNrkC/pGHvuG2feOCpFVStGxkUqJ4SpI09mtel/NgR7nTypL9Ef2kWG9thvDpMtlSKoEup01jQgYWuR8Ic7jAJLehstVvmtU0FFUPEWXS0cDlT4C3sVW3W/TC+WnYsECsXJ0hQDfVe2m3W9+VsbG2Yz+KupkqYNXDcsBrFj4LFTyue0HGToqpYsxErX0x1WtrdbLJc29NhgDXc9s5Vw5vTyS0lTEgEl3eGRVF42tclbDnyxpHAPs1vToa2pSmhE3EfVbWgA8EFjz1HsGDjBS/3m7xmyqSFBTibiqzXMmi1iB8E364vN3+05zGjWpMYiJdl0htXim172H+WPHbLYGlzJ43qDLeNSq8NgvIm5vyPmwodotq6nI6qXL6FlFPGVZeKodruoZrnl2k4Be7U+/qr6RL9dsX25/y1R/lP7N8NPJN1FDWU0NXMZ+LUxpNJpcAa5AHaw08hqJsMX2z+6iho6mOphM/EjJK6nBHMFeY0+YnBB3hbbyd17ZpVJOKkQ6Ylj0mPXezO176h8K1vRhk4T+9/eFWZfXRw0zRhGgWQ6kDHUXdTz+RRgpLbVZKaOrmpi/EMTadYGm/IG9rm3Xz4ZUe9Z62FMt9yrH7oVKXi8Utp12j16dAva97XHy4V2d5rJVTyVExBkkN2sLC9gOQ7OmOvYvylRfSoPaLioLdvt1bZbS+6DUiYcRU0iIr41+d9Z83mwusbD2t2ZhzCDgT6wmsP4Bsbi9uZB5c8BvePy3z1HrR93EMZuw19mt9L0tLBTCjV+EipqMxF7cr20G2DrvH5b56j1o+7hAbSUSwVtRDHfRFM6LqNzZWIF/OeWA2Up5YEd5exZzSnjhEwh0Sa9RTXfwSLW1Dz4Sg30Zp8OH1Q+3Bvuj3iVuYVzQVLRlBCzjSgU3DKBz+QnBRbuy2FOVJMpnE3FZWuE0W0gj4Rv1wO7bbnmr66aqFWsYl0+AYi1tKKvXWL+Lfp24/O+Lb2sy6phjpmQK8Wo6kDc9RH+WC/djnstblsVROVMjtIDpFh4LlRy+QYDLaZbeqFPq5mbharf9WnVa/57Xw99iNz7UFdDVGrWUR6/AERW+pGTrrNrar9OzHptJusoqeKorYzNxolkqFu4K61BcXGnmNQ6YXQ305p8OH1Q+3BDi3nbBtmqwKJxDwi55prvqAHwhbpjp3a7GnK6eSEzCbXKZNQTTa6qtraj8HrhKd+nNPhw+qH24nfpzT4cPqh9uCtMMbA4zjtjvgavopaU0ixiTT4YlLWswbpoF+luuOQ76M0+HD6ofbhdjBDT7nTypN9Ef2kWGNvK3aNmlRHKKgQ8OPRYxl7+ETe+oefC57nTypN9Ef2kWNF4KQtPvAfIdWV8Ban3Ox/vuIY9Wv+88XS1ra7dT0woaubXI72tqYtbzXN7YK98Plms/KT2aYYVfunoUyp6sGfirSGYXkFtQj1dNPS/ZghUbF7QnL6yOqEYlKBhoLab6lK9bHpe/TGgt2W8Zs1kmQ04h4Sq1xJrvckfBFumMxYcfc2++Kz5uP6zYEd/dAZtUwz0op554gY3LCKR1vzFr6TzwlK2qklcvM7ySG12kYsxt0uW59MbVIxlzfYP+dVPyRezXAp+7C5jCMsogZYwRSwgguvLwF9OKje9nYTKZ2p6jRKDHZopLN/iLexU36XwhKPd9mMsaSR0cjI6hlYaeasLg9e0Y9u9rmnxKX/ALfvYKPtwGdVM9ZULPUTTKILgSSs4B1rzAYmxw1s+yTL55A1XFTvIFABl0303JA59ly378J3dhE2S1Mk2aK1JHLFoRnUtqYMCR4AY9OfPHlvNpHzmsWoyxGq4Y4Vid1UqA4Z2K2fSfFZTyFueADN4lFHHmVUlOgWJX8ARjwQNI6W5db40Xkux2XRxQTe5IEdUjfiaACGAB1X7CDzvibq8rkp8qp4Z4zHKuvUrWuLyMR084IOB3bTeXlk+X1UMVUGkkhdUXhyC5KkAXKADn58Axf6Uh/DRfrr9uJ/SkP4aP8AXX7cY4yjKZqqURU8ZlkIJCra9hzPX0Yv+9rmnxKX/t+9gCvfNtDUrmbCmqp1j4ScoZXC3538Q2vg12byHLZcqimnipnqHgLyPJpLs5BJZiTcsTzued8WW5TJJ6TL2iqYjE/HdgrWvYqljyv5j+jCh2w2BzF62rmWkkMbTyuG8GxUsSD16W54AAUX9OOygqp4G1wvNC9raoyyG3mutjbkOXoxf7q/K9F87/pONN7R7RUtDGslVIIkZtKnQzXaxNvBU25A9cVGR8wraichp5JpmAsDKzOQPMC17C+PWkz+rhURxVVREgvZEldAL8zyBAFzzxpTvrZP8bX1Uv8ADwoNt9nqnM6+etoIHqKaUrw5VGkNpRUbk9jyZWHMdmIBrKto6uWeKOasqXieRFkR53KsjMAysC1ipBIIPZhtb2tnsuiyyR6WGmWYPHYxBdViwva3PpfCIFK5k4Wk8TVo09uq9rfLflhhbDbP1GV5hBW18D09NGXDysNQGuN0XklzzZgOQ7cB07ichgqamoWqgSVViUqJFvY6uoviu33ZTDTZksdPEkKcBG0oLC5Z7m3n5D9GHON6+UfG19VL/Dwrd5FDJnFb7pyyN6qBY1iZ1UqA4LMVs+k9GU9Lc8Aa7udnMrkyyleeGlaVkJcvp1E6j1vz6Y+71dj6GHKaiWCkhSQBNLogBF3UGxHoJwnzu1zT4lL/ANv3sPek3q5SI0BqxcKARwpfN+RgpW9z7II8zlMhCA0rgF/BF+JFy540TBUo99Dq9uukg2/RhMb0c3hzmGGnyxjVTRyGV0RGUhANJa7qo8ZlHW/PF5uJ2eqaOCpWphaEvIpUNbmAtuwntwBVmuzuVyzO9RDStKxGtn06jyAF7m/S2Lw0cTQ8LSrQlNGjqpQi2n5NPLGft52wuYVGaVM0NLJJG7LpcabGyKO0+cHDKyfedlcNPDFJVBXjjRHXhS8mVQCOSW5EEYCi3ybJUdPljyU9LFHJxIwGRADYnmOWKTub0IqKy4I/u4+o/wCpsNHJd4OXVcywU9QJJWvpXhyC9gSebIB0B7cE4GADtu94cGVvEk0UshlUsOHp5WIHPUw8+M7bwNoEr6+WpjVkRwgCva40qFPQkdRhg90l74o/m5PrLhOYJWv9gvJdD9Fh9muPXa7aFKCkepkVnRCoKpa51MFFrkDqcV+zNUYskppFAJjoY3APQlYgRf8ARhGbW72amvpHppIIUVypLJquNLBh1NuowV771t4kGaRQJDFLGY3ZiZNPMEW5aWOPTdVvHgyynlililkLyawY9NgNIFjqYc+WFnhi7st2qZpBLK1Q0Rjk0WVA1/BBvzI8+KjQOymfpXUkdVGrIkmqyva40sV52JHZfGes43OV9NTyzyPTFIkZ2Cu5NlFza8YF/wA+LqXeHUZKzZZDHFNHTMVWSQMGbUdfMBrdWt+bDY21nL5LVOeRakdjb0pfEUjNxXlmL5uX6pxp3GYtxXlmL5uX6pxp3BIAdst6lPl1SaeWGZ2Cq1002s3ysDgdrN+tG8bqKeouykf/AA7Rb4eLrbjdTHmNWalql4iUVdKoD4vbcn04zvnuXiCrmpwxYRSvGGItfSxF7YKu91Xlei+d/wBJw2e6O94U/wBI/wBD499l9zUdJVQ1K1TuYm1BTGADyta4bl1wU7wdjFzSCOFpWhCSa7qoa/gkW5kefAZ22L2BqszWRqdoVERAbiMw5kEi2lT5sMfIdvYsihGWVUUkk0DEu0JUoeJ/eCxYqfFcA3A53we7vNhVypJlSZpuKym7KFtpBHYTfrig2v3Px11ZLVNVPGZdPgCMEDSqr1J5+LfAIjLagSZlHIAQHqlYA9gMgP8A7xoXfr5Gm/Li+uMZwJNNVXXwjDNyv26G5Xt57YMtsN69RmFK1NJBCisVJZNV/BIPabdmCKDYzY2ozOSSOnaJTGoZuIxAsTblpU40Juk2Rny2llhqDGzPMXBjJItpUdqjndThAbCbay5XJJJFHHIZFCkPflY35WIxoPdXthLmdLJNKiRlJTGAl7W0q1+ZPO7HAGTjkcZe2l3UVtDSyVMz05jjtqCOxbmQosCgHUjtwbbXb5aqkrainSCBlikKhm13IHns1sM/afJBmNA1OzmMTKhLKL2sVbkCfRbBSS7nTypL9Ef2kWGrt1vJgyyZIpopZC6awY9NrXIt4TDnywv81yM7MFaynkFS814CkqaQAbPqGlr3ugH5zhebdbZS5nMkssaRlE0AJexFybm5PnwRqDZHaFK+lSpjVkRywCva40sVN7EjqMIbaTdDXRLU1TPT8NBJMQHfVpF2IA0Wvb045dkt7NTQUiU0cELohYhn1XOpi3YbdTh57TVRlySplYAGShkcgdAWiJNvRzwUhNyXlqm+SX2bY1JjLm5Ly1TfJL7NsajwIHdqNiaPMGRqqMyGMELZ2WwPM+KRfFJ3nsp+Lt66T7+C3Ms7pqcgT1EMJYEqJJFS4HUjURfHH/XCg+O0vr0+9gM6Zzt5XwPNRx1JWniZ4Ej0Rm0akoFuU1HwABcm/pxWbucqiqszpqeZdUTswZQxF7IxHMG45gY0NJNkLEsxytmJJJPAJJPMkntJPO+PSkrMkicSRPlsbr4roYFYcrciOY5Ej8+A4u89lPxdvXSffwuN4dfLkVWtNlchpoZIVldbLJdyzqTeQMR4KKLA25YdH9ccv+O0vr0+9iuzDM8mnbXPLl0zgaQ0jQubC5Au1za5Jt6TgBHYjYejzShirq6NpqmcuZJNbJqIdlHgoQo8FQOQ7MM2ryqOWnamdbxNHwytyPBta1xz6duJkpg4K+5eFwOejg6dHU306fB8a/TtvjH0ObVLEATzlibACRyST0AAPM4DUez+7qgop1np4WSRQQCZHbkRY8mYjpgsxnfc3HWjNYuOKkR6JL8USab6TbxuWNEYBFb39vK+jzIw01QYo+GjadEZ5m9zdlJ/fhO1lY8sryyNqkdi7NyF2JuTYcuuNY562VcY+7PcPGsL8cRa9PZ4/O3W2PzUbOZc9M8kVJRspjZldIYyCLGxBC8/lGAz731s2+OH1UX8PB5uY24rq3MHiqagyxiB3C6EXwgyAG6qD0JwtN2lMkmaUiSIro0lmVwGBFj1B5HDV365ZDSUcD0sUdM7T6S8CLGxXQx0koASLgG3oGCHJiYxxSVFdLcxNVSW66DI1vlte2PKozGrRiry1CMOqs7gjt5gm45YGn9tjuwy1KSsqFgYSrFNKG4snjhWa9tVuvZ0wlt2OUQ1mZ09POuuJ+JqUMVvpjdhzUgjwgMfrIoa6SeDWtU8TyR6tQkZGQsL3v4JUr5+RGHXvY2chiy2R6OljjnDx6Wp4VWQAsA1ii6hdbg27L4KAN9mxlHl6UzUsZjMjOGu7NewW3jE26nATs9trW0MbR0tQYkZtZARGu1gL+EpPQDDG3KZPJNUTivgeVRGCgqoy4B1c9PEBANvNhm5hRZNA+iaLLonsDpkSFTY9DYi9uR5+jBGVsyr5KiV5pm1ySHUzWAuT22AAH5hgpTermoAArDYCw/uovuYqtvOF/SNVwOHweK2jhW0W/6dPK3yY00dn8tigWWaloo0Crqd4YlAvYcyVtzJxRmbaHbStrkVKqfiqralGhFsbWv4Kg9CcUONZZdQZNO5SCLLpnA1FY0hYgAgE2AJtcgX9Iwnd/2WQwVlOsEMcKmC5EaKgJ1nmQoFziBXk4OMm27zCdoaOWpLU8rJA8eiMXjYhCtwmoeASLg39OGHupbKf6Lh91+4ONeTVxxFr8drX18+lrX7LYV2T5NP/SMLrTy8P3UjBhE2nTxAQQQLabc79LYBp7f7J02T0nu7L1aCpR1VZNbPYPdWGmQspuCRzGP3uP2wrK6apWqnMoREKgoi2JJv4qjzduL/AH40zyZS6xoztxY/BRSx6+Yc8Bvc8ZdNFPVmWKSMGNLa0Zb+EelxzwVzd0n74o/m5PrLgAyHYDMKyETU1PxIySA3EjXmOvJnB/dg/wC6S98Ufzcn1lwa7hfI6fOyfWwQnO9Hm/xP/wA0P8TE70eb/E//ADQ/xMMnM9+ccM0sRo3YxyOlxKOekkX8Xttjm7/8fxF/XD7uAX/ejzf4n/5of4mB3aLZyooZRFVRcKRkDhdStdSSAboSOqnl6MaM3eby1zSeSJadodEeu5cNfmBawUefCy7ovypF9ET2kuKGpuW8i0vySe0fCh2W3XZrDW0sslLpSOeJ3bjQmyq4JNhJc2A7MN7ct5Fpfkk9o+BnJt+MdRUQwijdTLKkeoyg21sFvbTztfEUxtpto4KCHjVLFY9QW4UtzN7ch8hxx7KbbUmYmQUrs5jCltSMttV7dRz6HHPvK2VfMqMU8cixniK+pgSLAHly+XCyodWy0h4wFX7rXlwzo0cI876gb34n7sB673dgMwrcxM1NT8SPhouriRrzF7izuD+7Fvk28Sho8vWhqHdKiGIwyII2YK6gqRqW6nn2g2wb7AbWjM6U1CxGICRo9JbV0Cm97D4X7sZi23H/ADOt+lS/XOA7t1Xlei+d/wBJw8N9ezVTXUkMdLFxXWbUw1othoYXu7AdSMAybuJsmK5nJNHOlMQ5jUMpa502BNwPGvi17/8AH8Rf1w+7gLvchstV0EVStXFwjI6FRrRrgAg+Ixt+fAbvO3dZlVZpUz09NxIn0aW4sS3tGinkzgjmCOYwz93W3S5qkzLCYeEyrYuGvqBPYBbpgwwCvyDenl1NS09PNI6ywwxxSKImNnRQrC4FjZgRccsX+QbzMvrKhKeCR2lk1aQY2UeCpY8yLdAcLrMNxdRJLJIKqEB3ZraG5XJNv34t9g90U9BXw1T1EUix67qqsCdSMnby6tfAMDavbCly4RmqZlEhIXSha9rX6dOowl9u8rnz2r915ZEZ4EjWJmLJHZwSxFpGU+K687W54v8AulP8Ki/Ll/yXFh3OXk+f6SfZx4BBZpl8lPK8My6JIyVZbg2PmupIP5jjUm8HKZqrJpIKdOJK6RaV1Kt7MhPNiALAE9cZ53neVq355v8A1hl0+/uNUVfcTmwA/wAUdg/JwR+9y2w1dQ18ktVBwo2p2QNxI2uxeMgWRyeinn6MUvdHe/qb6P8A62xd9/8Aj+Iv64fdwud5e2i5pURSrCYeHHosWDX8Im/IDz4APIxsPK65IMtimkNkipUdiBeyrGCeXbyGMeHGrs3/APp+X/8AHN7HAibP7y6CsqEp4JHaR76QY2UcgWPMi3QHBhjIGwu0IoK6KqMZkCBxoB031KV62PnxoXd1vGXNZJUWBoeEqtcuGvckdii3TBS/7pL3xR/NyfWXBruF8jp87J9bAV3SXvij+bk+suDXcL5HT52T62CM9bU+/qr6RL9dsVmLPao/8dVfSJfrtirviht9zj7+qfo/+tcc/dF+VIvoie0lx79zgf8Ajqn6P/rXHh3RflSL6IntJcQ4am5byLS/JJ7R8VGVbk6OCeKZZ6ktFIkihiliVYMAbJe1xi33LeRaX5JPaPg2JwV9wI7d7AQZoYTNJKnCDBeGVF9Wm99Sn4IxW7684mpstElPK0T8ZBqQ2NiGuMDu4XaOqqpKsVNQ8wRYtOtr2uXvb9AwDC2K2Uiy2nMELu6ly95LXuQBbwQBbwcCWa7laOeolnaepDSyNIQpjsCxvYXToL4ZgOMv7Xbc5jHX1caVkyolRKqqG5ABiAB6AMBozabIkraSSlkZlSQAFktcWIPK4I7PNhed4Wh+MVX60f8ADwn++Dmfx6f9bDA3I7V1lTmLx1NTJKgp3YK7XFwyAH5bE4Bn7C7Dw5WsqwySuJSpPEKm2kEctKjz4XW8PetXUWYz00KwGOMpp1oxPhIrG5DjtY9mPu/XaerpauBaaokhVoSSEawJ1EX/AEYt93GzNJmOXx1ddEtRUyM+uWRjqbSxVb2I6KoH5sACd/HMvg03q2/iYJN3W9WurcygpplgEcnE1aEYHwY3YWJc9qjswUbXbvMsioKuWOkjV0p5XVgW5EISD43YcZvyzMZIJFlhkaORb6XU2IuCDb5QSPz4I1Xt3sNDmixLNJLGIixHDKi+q176lPmwqM/zqbZyc0VCVkidVnLTrqbU11IBQqLWQdnnxcbiNpauqqahamokmVYlKhzex1dcC/dCH/mq/R4/rPgADPM0epqJaiTTrlYs2kWFz5gSf88NvajdBSU2XTVSTVDPHFrCsU0k8uRsgNvz4It3GwWXVGV0ss1KjyOhLMS1ydRHYcMiuy6KaFoJEDRMulkN7EeblzwVl7dZslFmdY8EzyIqwtIDGQDcMi28IEWsx/dj13rbGw5ZUxRQvI6vFrJkKkg6iOWlRy5YPt7OVRZTBDPlq+5JXkMbPESCUKltJuTy1Kp/NhNZzndRVMHqZnmZRpBc3IF72/TgivONgUWXrUZWkDkhZaRY2K9QGjCki/K9jjH98Gey222Ye6aWL3XNw+LEmjVy06lGn5LcsAVbyt1dNl9C1TFLO7h0WzlLWY2PRAf349+5t98Vnzcf1mw685yeGqiMVRGJYyQSpva46dCMcmQ7KUdGzNSwLCXADFSeYHTqTgpP90l74o/m5PrLi53ObYUNNliRVFTHFIJJCVY2NieWO7fHsJV5jLTtTCO0aMG1vp5kgi3I+bC87yeZ+aD1v+3BDmO3WUfGqb932Yn9ecn+NU37vswme8nmfmg9b/txO8nmfmg9b/twU6I9vspU3Wrp1Po5f+sJLfjnUFXmEclNKsyCmRSyG4DB5CR8tiD+fHr3k8z80Hrf9uJ3k8z80Hrf9uCG/uW8i0vySe0fHDtzt1l0uXVccdXE7vBIqqDzJKmwHLrfF/u3yWWjy2Cmm08SPXq0m45uzDnbzEYRw3JZn5oPW/7cFLi2JbDI7yeZ+aD1v+3E7yeZ+aD1v+3FQWbkdrKKky546iojhczu2ljY2KoAf3fuwu9pNm6yprKmenpZ5oZZpHjkSJirqzEhgbcwRi47yeZ+aD1v+3D82Ly16agpoJba4olVrG4uPMcRWWv6k5j8RqvUt9mOLNNn6qnUNUU00Kk2DSIVBPWwuOtgcbMwBb4Nk6jMaWGKm0akm1nW2kW0sPMe0jBMZvyrIampDGnp5ZgpAYxoWsT0vYcsctfQyQu0csbRyLbUjrZhcXFwefQg40luc2OqctjqFqdF5GQrobV0BBvyHnwJbxd1tfWZlUVMIi4chTTqksfBjVTyt5wcAZbKbd5amX0kUlXCrJTxIyk9CEUFTy7DywO73NqMunyuWOmngeUvGQqWvYMCezzYC+8nmfmg9b/txO8nmfmg9b/twVcdzf76qvmV+th8yU6Mbsqk+cgHCu3O7BVeXTzvU8PTJGFXQ+rmGvz5DDWwA3V7bZdA7RSVUMbobMhNtJ81rYu6zMI4ommkcJGo1Fz0A8+EZtrumzCpr6meIQ6JZCy6pLGx84tht7W5RJUZZNTR24jw6Bc2F+XbgFvvhzWLM6eGHL392SpKXZIQXYJpK6iAOl2Av6Rjn3QVUOWxVEeZ2pZHdWRahCpZbEEi46X5Yst0W7ysy6tkmqOHoaBoxofUdRdG6WHKynHtvg2Aq8xqoZKbh6Ui0HW+k31E+Y9hGAY+VT01TEssHDkja9nVRY2Nj2ecHGUsr8qxfTF9qMaW3Z5FLRZdFTz6eIhcnSbjwnZhz+QjCmot0WYrXJORDoWoWQ/3nPSH1dLdbYB65vm0NNHxaiRYowQNTdLnoMcuSbT0lWzLTTpMVALBDewPS+Kfels9NX5e1PBp4hdG8I2FlNzzwN7nNhKvLpahqnh2kRQuh9XMEk35Dz4Bp4mJiYCYmJiYCYmJiYCYmJiYCYmJiYCYgxMTATExMTATExMTATExMTATExMTATExMTAfMTExMB9GPmPuJgPmPuJiY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xQTERUUExQWFBUXGBwaGRcXGB8cIBseICEiIR8cICEdHyghHR8lHB8cIjEhJSkrLi4uHx8zODMsNygtLiwBCgoKDg0OFA8PFCwZFBksKyssLCwsNyw3LDcsLDcsNys3Nzc3KysrKywrLCsrLCsrKysrKysrKysrKysrKysrK//AABEIAOEA4AMBIgACEQEDEQH/xAAcAAACAwEBAQEAAAAAAAAAAAAGBwAFCAQDAQL/xABSEAACAQIDBQEJCgoIBgEFAAABAgMEEQAFEgYHEyExQQgXIjI1UWGTsxQ0UlRxc3Sy0dJTVXKBkZKUodPjFRYYIzOxwuIkJWKio8FCNmN1goP/xAAVAQEBAAAAAAAAAAAAAAAAAAAAAf/EABcRAQEBAQAAAAAAAAAAAAAAAAABEUH/2gAMAwEAAhEDEQA/ADPeVvHOVSQp7m4/FVmvxdFrEC3iNfrgM/tAn8Xj9p/k45u6S98Ufzcn1lx+N2W66kzCgWomedXLutkZQLKbDkVP+eCOz+0CfxeP2n+Tif2gT+Lx+0/ycX/eKy/8LVfrp9zE7xWX/har9dPuYKoP7QJ/F4/af5OJ/aBP4vH7T/Jxf94rL/wtV+un3MKfevsnDltYkEDSMjQLITIQTcu69gHKyj9+CNG7E7Qe76KKq4fC4mrwNWq2livWwve1+mFvkm/M1FTBB7h08WVI9Xui+nWwW9uEL2ve18F25byLS/JJ7R8VuWblqGCaKZJKnVFIkigulrqwYA+B0uMFMnAJvM3h/wBFNAPc/H4wc/4mjTp0/wDQ176vR0x772dpZ6CgE9Pp18VE8NdQsQ1+V/QMZ42w20qcyMRqdH90GC6F0+Na9+Zv4owDK/tAn8Xj9p/k4+jugD+Lx+0/ycJLEBxU1txTyx9whdht61fVZhTU8ph4cj6W0x2NrE8jf0YPd8G1lRl1LDLTaNTzaDrXULaWPnHaBiKPcKnbTfEaCumpfcfF4Wnw+NpvqRW6cM2tqt17MWG5zbGpzGOoapKXjZAuhdPUEm/M+bCc3zeW6v5YvZR4A4/tAn8Xj9p/k4vNid8Jr66Gl9x8Lia/D42q2lGfpwxe+m3XtwgcpphLPFG1wryIpt1szAG3pscaV2Z3T0dDVR1UMk5ePVYOylTqVkN7ID0Y9vW2COneXt7/AEUsDcDj8UsLcTRp0gH4DXvf0Y6N2+2f9KU8k3B4GiUx6deu9lVr30r8K1rdmPbbfYinzMRLUNKoiLFeGwHjWve6nzY9titkYctheGBpGV34h4hBIOkLYWUcrKMFEOKPbbaD3BRS1Qj4vD0+Bq031MF62NrXv07MXmAjfT5Fq/kj9omABf7QJ/F4/af5OJ/aBP4vH7T/ACcA26jZSHMqx4J2kVFgaQGMgG4dF7QeVmOGx3isv/C1X66fcwRQf2gT+Lx+0/ycT+0CfxeP2n+Ti/7xWX/har9dPuYneKy/8LVfrp9zBVB/aBP4vH7T/JwZ7td45zWSZPc3A4Sq1+LrvckfAW3TABvN3XUmX0DVELzs4dFs7KRZjY8go/zx++5t98Vnzcf1mwRO6S98Ufzcn1lwa7hfI6fOyfWwFd0l74o/m5PrLg13C+R0+dk+tgpJ7S7WV61lSq11WqrPKAoqJAAA5AAAbkAOzFb/AFwzD4/WftEn3seG1Pv6q+kS/XbFZiodW4LPKqorKhZ6meZRBcCWV3AOtRcBibG2KfuivKkX0RPaS46O5x9/VP0f/WuOfui/KkX0RPaS4hw1Ny3kWl+ST2j4Mfdcfw1/WH24Dty3kWl+ST2j4yuo5YK0fv8A51bKgAyk8ePoQexsZxJx15XlktRIIoI2lkIJCoLmw64bG6WVcokqDmgak4ypwuKjeHoLarWB6al/SMEd25XZqgqcuaSqghkk47rqe19IVLDr05nB3X7AZYIZGWjg5IxBC+g8+uETvgzeCrzIy0zrJHwkGpQQLi9xzAxoLdn5IovmE/ywVkukqnjdXjdo3XmroxVgfOCOYx2ZjnlVUKFnqZ5lBuFlldwD0uAxNjYnnjUW9HLnmyqqihjMkjKoVUFyfDU8vzA4zHm+zVXSqHqKeWFWOkM62BNr2+WwOKjwy3OqmnBFPUTQBubCKVkvbpfSRfHNXVskrtJLI8sjWu8jFmNhYXJuTYAD82PLGntx6D+hqfkPGl7P/uNgKddmMvXIxULDCtQKASiQGziQQ6g4INw2rnfz4SQ2xzD4/WftEn3sekI/5qPpg9rh/b9EAyabkPHi7P8ArGIA/cJtBUTVNSKmqmlURKVE0rMAdXUaibHFfvx2jqYsyVaerniTgIdMUzKt9T3Nla1+n7sKO2LbJ9mauqQvTU0syBtJZFuAbA2+WxH6cUeh2xzD4/WftMn3saH3uNfIJyeZKQ8//wB0xabtcveHK6WOaMpIqEMrCxB1Hrjh30eRar5I/aJiKVfc6eVJvoj+0ixcb/s9qqesp1gqZ4VMFyIpXQE62FyFIubYp+508qTfRH9pFjo7o/39TfR/9bYIX/8AXDMPj9Z+0SfexZbNbWV7VlMrV1WytPECpqJCCC4BBBbmCOzAniz2W9/Uv0iL664o0Lv68jv87F9bAV3Nvvis+bj+s2DXf15Hf52L62ArubffFZ83H9ZsRU7pL3xR/NyfWXBruF8jp87J9bAV3SXvij+bk+suB/YnetLl1KKZKeOQBmbUzEHwjfoBgi2zvcxmEtTPKrU+mSV3F5GvZmJF/A62OOLvHZl8Km9Y38PFr3/aj4pD+u32Ynf9qPikP67fZgCbdFu8q8tqZZagxFXi0DhuSb6ged1HKwwFd0X5Ui+iJ7SXHf3/AGo+KQ/rt9mALb3a58zqVneNYisQj0qSRYMzX5/lfuwGgty3kWl+ST2j4zBlVE08sUKW1yusa35C7MFF/Rc40/uW8i0vySe0fGcNiPKNF9Kg9ouAb+7PdfW0GYJUTtAY1VwdDsT4S2HIoO304u98OwlTmbUxpzEOEJA3EYr42i1rKfgnBDvJ2qfLaMVCRrIeIqaWJA5g8+XyYqN1m8KTNGnWSFIuEEI0sTfUW8/5OClh3jsy+FTesb+Hh8bG5Y9NQU9PJp1xRqjaTcXHmNhywB7xd6s2XVppkp45AEVtTMQfCvy5fJg5yDO2qMujqyoVnh4mkHkDa9vPgOjafPEoqWSpkVmSMAkJa5uQvK5A6nz4UG0+0C7SLHR0MbxyxsZyajSqlQNBAKFje7js8+OUbyJs6Iyx4Y4FqiEMqlmK2Oq4U2v4tuvbj1rdn22YKVscoq2lvBodOGAD4eq4ZrnwLWt24Bc7ZbIT5bKkdQYyzprHDYsLXtzuo53GNA7jvItP+VL7RsAlHlrbUs08jijNMFjConE1arte5ZbebHnJt5LkLNlaRR1K05uJWJQtxAJPFBIFtduvZgjkzLdZXU88lc5gMUMjVDBXOoojcQgAoBq0jpe1+3HTvH3rUuYUD00UU6OzIQXCAeCwJ6OT0Hmw087rzUZFNOwCmWgaQqOYBeEtYegXxmjYjZ/3fWw0pk4XF1+Hp1W0oz9Li99NuvbgPbY3Y6ozKSSOnMYaNQzcRiosTblZThlbL7RLs2klFXRvJLI/HBp9LLpZQoBLlTe6Hs82PGsoW2WZZo3WsNSChDoY9OizX5M173x9odnW2mL10kopGjIg4aJxAQo16rll+Ha1uzAX/f6ofi9V+rH/ABMX2+OTVkdSw6FYj+mRMZv2pyn3JVz02vicJymu1r27bXNv040Zva8gT/kQ/XTBSy7nTypN9Ef2kWDXe7u8q8yqYpacxBUi0HiOQb6ieVlPKxwnNgtrnyypaeONZS0Rj0sSBYsrX5dvg/vwe9/2o+KQ/rt9mCKrvHZl8Km9Y38PHbkm5jMIqmCVmp9McqObSNeysCbeB1sMdHf9qPikP67fZid/2o+KQ/rt9mAN9/Xkd/nY/rYCu5t98Vnzcf1mwP7bb1psxpTTPTxxqWVtSsSfBN+0YIO5t98Vnzcf1mwDV2s2HpMxZGqkZjGCF0uV5HmenXpii7zOVfgpPXP9uBjf7JVCel9zGcDhvq4JfrcWvo/P1xf7oc9SPLVWrqVSYSPdZ5QHAvyuHOq1umCujvM5V+Ck9c/24neZyr8FJ65/twfwyq6hkYMrAFWU3BB6EEciCO3AdvhaUZTOYDIJNUduHfV/iLe2nn0vgOHvM5V+Ck9c/wBuJ3mcq/BSeuf7cA+5LNJoquY100kaGGyGpdlUtqXpxDYm3mx476sznlr4zQzSyRinQMaZ2ZQ2uS4PDNtVtPXna2Ad+z+SxUdOlPACI0vpBJY8yWPM8+pOMlbEeUaL6VB7RcdHujM/hV36ZseGxXlGi+lQe0XBGrtp9nIK+Hg1Clo9QeysV5i9uY+U449k9iaTLjIaVWUyBQ2py3i3t16dTih34NMMtBpzKH46f4WrVazX8XnbAjuNzaSKSq93TvGCsfD90yFb821aeIefZe3owUwdpd3NDXTmeoR2kKhbrIyiw6chhH5xt1X0k81DBPppoZHgjQohIjDFQNRW55dp540T/WWj+N0/rk+9jLe1tDLJmFVIkbvG1RIyuqEqV1k6gwFiLduA0Fkm63LqaaOeKOQSRnUpMjEXt5jyxebVbK0+YRrHUqzKjawFYrzsR1HoJwO7yc+ifKqhaapjaYqmhYZQXJ1r4oQ6ibX6enC53M5nPHmDGtmljiMDgGpdlXVqSwHENtVr+m18A5Nk9kKbLlkWlVlEhBbU5bmL269OuKvP92OX1lQ9RPG7SSW1ESMByUKOQPmAxff1lo/jdP65PvYn9ZKP43T+uT72AzVmu39eiy0S1H/DqHpwmhP8MXQLfTfxRa974GckzaWknSeB9EqX0tYG11KnkwI8UkY0XtdR5O1FVtGmXmYwylCghLlypsVt4RYt0tzvhNbs8qAzOnNbDan/ALzWaiO0f+E+nVrGnxrWv22wRUbS7YVleEFVLxRGSV8BVsTa/igX6DDp7nLyfP8AST7OPApvzp6BI6X3CtKpLSa/c4jBtZbatH57Xwt8rkqwp9zmoC358Eva9u3Ryva37sBZ7z/K1b883/rGoMxyWKsohTzgmN0TUASp5WYcxz6gYFtgNl6WbLKeSppIZJ2QmR5oVaRm1HmxZdRPy4zmuf1Vh/xM/rX+9grRfeZyr8FJ65/txO8zlX4KT1z/AG4zr/WCr+NVHrn+9jopsyr5LmOarcDroeVrfoOCNBd5nKvwUnrn+3E7zOVfgpPXP9uM8T53WISrVFSrDqGlkBHygnGp9nNoaY01OpqoS5ijBBmUsW0gW63vf898FD/eZyr8FJ65/txe7J7D0mXM7UqMpkADanLchzHXpil34VLx5S7RuyNxY/CRip6+cc8Bvc85jNLPViWWSQCNLa3ZreEelybYBn7U7bUeXsi1UhQyAlbIzXA5HxQbYSG2ez1Tm9bLXZfA09NJpVZLqlyiKrDS7BhYgjphk71d3k2aSwPFLHGIkZTr1c7kHlYejBBu42ZfLqFaaR1dg7tqS9vCN+3ngBvZfeTl9PTU1JLKyzxRxwOnCc2kUBGW4FjZgRcG2DvaDOoaOBqioYpElgSFLeMQByAv1IxlHM/K0v0xvanGgt+PkWo/Ki9ouAW++nbajzCGnSlkLlJGZgUZbArYeMBfnj13Mbc0WX0s0dVIyM8upQI2blpAv4IPaMA+wmxsuZzSRRSJGUTWS97EXAtyHpwbd4Sr+NU/6H+zBDyyHOYqyBKiBi0T30kqVvYlTyIB6g4yTsR5RovpUHtFxqbYHIXoaCGlkZXaPVdlvY3dmHXn0OMs7EeUaL6VB7RcBsbCl36bJ1dc1IaWEzCMS67Motq0W8Zh1semG1iYKyn3qs2+JN6yL7+Gjkm8KhpMuSiqJWSphhMMicNzpkUFStwCp59oNsWu3G9aPLqs0zUzykIralcDxuyxHoxnfPa8VFXPMFKiaV3Ck3tqYmxPovgi63VD/m9F87/pOG13R3vCn+kD6j4r9jdztTSVtPUvUQssT6iqhrkWI5XFu3BrvT2NlzOmiiikSMpLrJe9iNLC3IdeeCs47PbI1lcHalgMoQgMQyLYnp4zDzY4M4yqWlmeCdOHKltSkg2uAw5qSOhB640tup2HlyuOdZZI5OKykFL8rAjncenAxt5uiqK6vnqknhRZdFlYNcaUVedhbqpwQtsm2Gr4+DWvTMKZNFQ0mpDaIWctYNq8Tna1/RhmbebY0ub0bUOXs09TKylI9DJqCHW3hOAosqk8z2Yoq7exHHl75caZy6U5pTIHFiVTh6rWva4vbAruV8t0n/8AX2MmA8u9Xm3xNvWRffwwd2+fRZHBLS5nqp53l4qppMl0KqoN49Q6q3K9+WDveHt2mVLCzwtNxSwGlgttNj2g364z3vI2rXMqwVCxtEBEqaWYE8ixvy/KwGpcpzOOqp1nhJaORSVJBFxzHQ8xzGMxDdXm3xNvWRffw/d05tk1H82frNgc2X3yxVlXDTLSuhlbSGMgIHInpbn0wUpu9Xm3xNvWRffw39x2zVVQwVC1URiZ5FKgspuAtj4pOGZiYDKe+Dy1WflJ7NMdey27nMvdFLP7lPC4kUmrXH4mpWvbXfxeduuDzbjc/U1tfPUpPCiylSFYNcWVV52FuzDMln9w5cXca/c1Ndgptq4acwCel7YIo972Sz1eWtDTRmSQyIQoIHIHnzYgYFdx2yNZQzVLVUBiDogUlka5BN/FY+fFpsbvdjr6yOlWmeMuGOouCBpUt0A9FsMvBSy3ubwanLJYEp0hYSIzNxVY8wQOWl18+CHdltJLmFAtRMqK5d1tGCFspsPGYn9+Fj3SR/4ij+bk+suFzk+2VdTRCKnqZIowSQq2tc9eowQ58+3QUymesE8/EUyThTo06hd7eLe1/T0wJ5ft3U55NHltUsMcNQ3hPCjBxoBkFi7sOqgcweV8Bs+8PMnVkaslKsCrA6eYPIjp5sUWW5hJTyrLC5jkTxXHUXFu30EjAOHaLK/6s6KiifjPUaomFQNQCizXGjQb3HaTim7+2Y/gqT1cn8XALne1FXWKq1NQ8wQkqGtyJ5X5DDK3J7F0VdSzvVQCVlm0qS7rYaQbeCwHUnANnd5nsldl0NTMEEkmu4QELydlFgST0A7cZc2I8o0X0qD2i4KdrtpavLq2ejoqiSCmhe0cSm4UEBiLtc+MSeZ7cOPZ/drlirTzrSgSqI5A3Ek5OLMDbXbxudumCjrC23vbe1OVtTCnSFuKJC3FVjbTptbS6/COGTii2k2Ro68oauESmPVo8N1tqtfxWF+g64BW7O7LJtFG2YVkjRS6zDpgACaUCkGz6jfwj2+bCiz6gFPWTwKSyxTNGCepCtYE25X5YP8AeJmc2UVzUmXSvS0+hJOGrXGphzN3uedh29mFpVVTSSNI7andizMepYm5Py3wRrbbvO5KLLp6mIIZI1UqHBK82UG4BB6E9uEr39sx/BUnq5P4uK7ZLaarzCtgo6yoknppnCyRMbBgOYF1seoB5HDn70+UfEx62X7+CuTdFttUZnHUNULEpiZAvCVh1BJvqZvNhg4ptm9l6WhDrSRcISEFhqZrkdPGY269mEfvT23r6fNqmGGqkjjQx6UFrC8aE9R5yTgDSr3G0kkjuaioBdixA0WuTf4HpxY7Kbo6ahq46qOed3j1WV9FjqVkN7KD0Y4R/fJzT47L/wBv2Y+98jNPjsv/AG/Zghld0p/hUX5cv+S4Gt1e7WDM6WSaWWWNklMYEem1gqtfwlPO7HHfutJzqeWPNGarSGMNGHYrpLGxPgFeoA64dOzmzlNQxtHSx8JGbWRqZrtYC/hEkcgMFfdnsmWjpI6ZGZliUqGa1zzJ52AHbjI2z2bvSVEVREFLxHUocEqTYjmAQe3z4Od4G3eYQ5lVxRVciRpKwVRawHm6YMN4m7/LqbJ5aiCnCTKkZD8SQ2JZQeTMR0J7MEdu6feVV5lWPBOkCosDSAxqwNw6L/8AJ2FrMezzYbGMY5Lnc9JIZKaVonKlSy2uVJBI5jzgH82LvvkZp8dl/wC37MDTG293uVtFmFRTRR0zJEVCl0ctzRW5kSAdT5sMPaWpMuR1EjW1PQyObdLtESbX7LnGVMzzCSokeaZzJI/NnPU2Fh09AAxrvKaNJsuiikGqOSmRHW5F1aMAi4IIuD1GCso7L5/JQ1SVMIRpE1ACQEr4QKm4BB6Hz4fe6LeDU5nLOlQkKiNFZeErDmSRz1O3mxb96fKPiY9bL9/Fxs3sdR0LO1JDwi4AY63a4HMeMxt17MB6Z9m1DAyirkgjYg6eMVBI7bavTjNO9erglzWd6Zo3iIj0tHbTyRQbW5db4bW+bYerzGanalRGEaOG1OF5kgjr8mF13mc1/BxetXAMfLNoMsGSxxtPSCYUSqVJTVr4VrefVq5fLhObsqmKPNKV6hkWJWbU0ltI8BgL35dbYHqymaKR435MjMjWN+amx/eMdORZRLV1CU8IBkkJCgmw5Ak8z6AcENPfnm9DPBTCklgkYSMWEJUkDTyvp7L4VmX5FU1CloKeeZQbExRO4B8xKggG3Zg07zOa/g4vWrgr2KztNnkkpcxVxLKwmURASDQRo5m4sdSNywCXqqV4nKSI0bqbMjqVYHzEHmPz4s9ix/zKi+lQe0XHptzm8dXmFRURauHI+pdQsbWA5i/owUZTu7rqR4a+ZE9zwPHUOVkUtw0Ic2HadI6YoZvdB+SR8/H/AJNgV7mof3lb+TD/AJvjw3rbyqPMKEQU4l18VH8NAosAb89R8+KPc7trTZa9SakSWlWMLw1DeKWvfmLdRiK+7/PK7fMx/wDvDg2Iy6NskpzwkZjSj/4AknSfRcnCH3o7Rw19eaiDXoMaL4Ysbi9+VzjRW7PyTRfMJ/lgMt1ezVZFGXlpKmNF8Z3hdVHZzJWw54Ltx2aQU2ZPJUSpChp3XU7BRcshtc9tgf0YfG8XKJavLainhAMkgUKCbDk6k8z6AcZt2q2CrMvjWWpRFR20DS4bnYnoPQDggl385xT1VXTtTzRzKsJBMbBgDqJsbdtsGW6XPctiyqFKmalSUNJdZCmrm7EXvz6WwpNk9iKvMVkalVGEZAbU4XmeY6/Jirz/ACaWkqJKecASx21AG48JQw5j0EYDU+09BDLllS0EUcnEpZDEY0DFtUZ0lbC5JuLW9GENu4yeWkzKnnrqeWnpl4muSoiZIxeNwt2dQouxAF+0jDD2b3xZfBR00LifXFDHG1owRdUANvC6XGOba3banzunOXUKymomZSgkUIvgeG121G3gqcFUm/bNaKeOlFJJBIVaTXwSpsCFtfT+fCh04JNrNiavLhGapUUSEhdLhulr9OnUY9dldgazMImlpkRkV9B1OF8KwPQ+gjFRWUuzVZIgkjpKmRGFw6QSMpHnBC2OKq2NebB5VJS5bT08wAkjQqwBuL3J6j5cZ1z7dlmFHTvUTpGI47aiJATzIUch15kYgF8uy2adikEUkzAaisaM5A5C9lBNrkC/pGHvuG2feOCpFVStGxkUqJ4SpI09mtel/NgR7nTypL9Ef2kWG9thvDpMtlSKoEup01jQgYWuR8Ic7jAJLehstVvmtU0FFUPEWXS0cDlT4C3sVW3W/TC+WnYsECsXJ0hQDfVe2m3W9+VsbG2Yz+KupkqYNXDcsBrFj4LFTyue0HGToqpYsxErX0x1WtrdbLJc29NhgDXc9s5Vw5vTyS0lTEgEl3eGRVF42tclbDnyxpHAPs1vToa2pSmhE3EfVbWgA8EFjz1HsGDjBS/3m7xmyqSFBTibiqzXMmi1iB8E364vN3+05zGjWpMYiJdl0htXim172H+WPHbLYGlzJ43qDLeNSq8NgvIm5vyPmwodotq6nI6qXL6FlFPGVZeKodruoZrnl2k4Be7U+/qr6RL9dsX25/y1R/lP7N8NPJN1FDWU0NXMZ+LUxpNJpcAa5AHaw08hqJsMX2z+6iho6mOphM/EjJK6nBHMFeY0+YnBB3hbbyd17ZpVJOKkQ6Ylj0mPXezO176h8K1vRhk4T+9/eFWZfXRw0zRhGgWQ6kDHUXdTz+RRgpLbVZKaOrmpi/EMTadYGm/IG9rm3Xz4ZUe9Z62FMt9yrH7oVKXi8Utp12j16dAva97XHy4V2d5rJVTyVExBkkN2sLC9gOQ7OmOvYvylRfSoPaLioLdvt1bZbS+6DUiYcRU0iIr41+d9Z83mwusbD2t2ZhzCDgT6wmsP4Bsbi9uZB5c8BvePy3z1HrR93EMZuw19mt9L0tLBTCjV+EipqMxF7cr20G2DrvH5b56j1o+7hAbSUSwVtRDHfRFM6LqNzZWIF/OeWA2Up5YEd5exZzSnjhEwh0Sa9RTXfwSLW1Dz4Sg30Zp8OH1Q+3Bvuj3iVuYVzQVLRlBCzjSgU3DKBz+QnBRbuy2FOVJMpnE3FZWuE0W0gj4Rv1wO7bbnmr66aqFWsYl0+AYi1tKKvXWL+Lfp24/O+Lb2sy6phjpmQK8Wo6kDc9RH+WC/djnstblsVROVMjtIDpFh4LlRy+QYDLaZbeqFPq5mbharf9WnVa/57Xw99iNz7UFdDVGrWUR6/AERW+pGTrrNrar9OzHptJusoqeKorYzNxolkqFu4K61BcXGnmNQ6YXQ305p8OH1Q+3BDi3nbBtmqwKJxDwi55prvqAHwhbpjp3a7GnK6eSEzCbXKZNQTTa6qtraj8HrhKd+nNPhw+qH24nfpzT4cPqh9uCtMMbA4zjtjvgavopaU0ixiTT4YlLWswbpoF+luuOQ76M0+HD6ofbhdjBDT7nTypN9Ef2kWGNvK3aNmlRHKKgQ8OPRYxl7+ETe+oefC57nTypN9Ef2kWNF4KQtPvAfIdWV8Ban3Ox/vuIY9Wv+88XS1ra7dT0woaubXI72tqYtbzXN7YK98Plms/KT2aYYVfunoUyp6sGfirSGYXkFtQj1dNPS/ZghUbF7QnL6yOqEYlKBhoLab6lK9bHpe/TGgt2W8Zs1kmQ04h4Sq1xJrvckfBFumMxYcfc2++Kz5uP6zYEd/dAZtUwz0op554gY3LCKR1vzFr6TzwlK2qklcvM7ySG12kYsxt0uW59MbVIxlzfYP+dVPyRezXAp+7C5jCMsogZYwRSwgguvLwF9OKje9nYTKZ2p6jRKDHZopLN/iLexU36XwhKPd9mMsaSR0cjI6hlYaeasLg9e0Y9u9rmnxKX/ALfvYKPtwGdVM9ZULPUTTKILgSSs4B1rzAYmxw1s+yTL55A1XFTvIFABl0303JA59ly378J3dhE2S1Mk2aK1JHLFoRnUtqYMCR4AY9OfPHlvNpHzmsWoyxGq4Y4Vid1UqA4Z2K2fSfFZTyFueADN4lFHHmVUlOgWJX8ARjwQNI6W5db40Xkux2XRxQTe5IEdUjfiaACGAB1X7CDzvibq8rkp8qp4Z4zHKuvUrWuLyMR084IOB3bTeXlk+X1UMVUGkkhdUXhyC5KkAXKADn58Axf6Uh/DRfrr9uJ/SkP4aP8AXX7cY4yjKZqqURU8ZlkIJCra9hzPX0Yv+9rmnxKX/t+9gCvfNtDUrmbCmqp1j4ScoZXC3538Q2vg12byHLZcqimnipnqHgLyPJpLs5BJZiTcsTzued8WW5TJJ6TL2iqYjE/HdgrWvYqljyv5j+jCh2w2BzF62rmWkkMbTyuG8GxUsSD16W54AAUX9OOygqp4G1wvNC9raoyyG3mutjbkOXoxf7q/K9F87/pONN7R7RUtDGslVIIkZtKnQzXaxNvBU25A9cVGR8wraichp5JpmAsDKzOQPMC17C+PWkz+rhURxVVREgvZEldAL8zyBAFzzxpTvrZP8bX1Uv8ADwoNt9nqnM6+etoIHqKaUrw5VGkNpRUbk9jyZWHMdmIBrKto6uWeKOasqXieRFkR53KsjMAysC1ipBIIPZhtb2tnsuiyyR6WGmWYPHYxBdViwva3PpfCIFK5k4Wk8TVo09uq9rfLflhhbDbP1GV5hBW18D09NGXDysNQGuN0XklzzZgOQ7cB07ichgqamoWqgSVViUqJFvY6uoviu33ZTDTZksdPEkKcBG0oLC5Z7m3n5D9GHON6+UfG19VL/Dwrd5FDJnFb7pyyN6qBY1iZ1UqA4LMVs+k9GU9Lc8Aa7udnMrkyyleeGlaVkJcvp1E6j1vz6Y+71dj6GHKaiWCkhSQBNLogBF3UGxHoJwnzu1zT4lL/ANv3sPek3q5SI0BqxcKARwpfN+RgpW9z7II8zlMhCA0rgF/BF+JFy540TBUo99Dq9uukg2/RhMb0c3hzmGGnyxjVTRyGV0RGUhANJa7qo8ZlHW/PF5uJ2eqaOCpWphaEvIpUNbmAtuwntwBVmuzuVyzO9RDStKxGtn06jyAF7m/S2Lw0cTQ8LSrQlNGjqpQi2n5NPLGft52wuYVGaVM0NLJJG7LpcabGyKO0+cHDKyfedlcNPDFJVBXjjRHXhS8mVQCOSW5EEYCi3ybJUdPljyU9LFHJxIwGRADYnmOWKTub0IqKy4I/u4+o/wCpsNHJd4OXVcywU9QJJWvpXhyC9gSebIB0B7cE4GADtu94cGVvEk0UshlUsOHp5WIHPUw8+M7bwNoEr6+WpjVkRwgCva40qFPQkdRhg90l74o/m5PrLhOYJWv9gvJdD9Fh9muPXa7aFKCkepkVnRCoKpa51MFFrkDqcV+zNUYskppFAJjoY3APQlYgRf8ARhGbW72amvpHppIIUVypLJquNLBh1NuowV771t4kGaRQJDFLGY3ZiZNPMEW5aWOPTdVvHgyynlililkLyawY9NgNIFjqYc+WFnhi7st2qZpBLK1Q0Rjk0WVA1/BBvzI8+KjQOymfpXUkdVGrIkmqyva40sV52JHZfGes43OV9NTyzyPTFIkZ2Cu5NlFza8YF/wA+LqXeHUZKzZZDHFNHTMVWSQMGbUdfMBrdWt+bDY21nL5LVOeRakdjb0pfEUjNxXlmL5uX6pxp3GYtxXlmL5uX6pxp3BIAdst6lPl1SaeWGZ2Cq1002s3ysDgdrN+tG8bqKeouykf/AA7Rb4eLrbjdTHmNWalql4iUVdKoD4vbcn04zvnuXiCrmpwxYRSvGGItfSxF7YKu91Xlei+d/wBJw2e6O94U/wBI/wBD499l9zUdJVQ1K1TuYm1BTGADyta4bl1wU7wdjFzSCOFpWhCSa7qoa/gkW5kefAZ22L2BqszWRqdoVERAbiMw5kEi2lT5sMfIdvYsihGWVUUkk0DEu0JUoeJ/eCxYqfFcA3A53we7vNhVypJlSZpuKym7KFtpBHYTfrig2v3Px11ZLVNVPGZdPgCMEDSqr1J5+LfAIjLagSZlHIAQHqlYA9gMgP8A7xoXfr5Gm/Li+uMZwJNNVXXwjDNyv26G5Xt57YMtsN69RmFK1NJBCisVJZNV/BIPabdmCKDYzY2ozOSSOnaJTGoZuIxAsTblpU40Juk2Rny2llhqDGzPMXBjJItpUdqjndThAbCbay5XJJJFHHIZFCkPflY35WIxoPdXthLmdLJNKiRlJTGAl7W0q1+ZPO7HAGTjkcZe2l3UVtDSyVMz05jjtqCOxbmQosCgHUjtwbbXb5aqkrainSCBlikKhm13IHns1sM/afJBmNA1OzmMTKhLKL2sVbkCfRbBSS7nTypL9Ef2kWGrt1vJgyyZIpopZC6awY9NrXIt4TDnywv81yM7MFaynkFS814CkqaQAbPqGlr3ugH5zhebdbZS5nMkssaRlE0AJexFybm5PnwRqDZHaFK+lSpjVkRywCva40sVN7EjqMIbaTdDXRLU1TPT8NBJMQHfVpF2IA0Wvb045dkt7NTQUiU0cELohYhn1XOpi3YbdTh57TVRlySplYAGShkcgdAWiJNvRzwUhNyXlqm+SX2bY1JjLm5Ly1TfJL7NsajwIHdqNiaPMGRqqMyGMELZ2WwPM+KRfFJ3nsp+Lt66T7+C3Ms7pqcgT1EMJYEqJJFS4HUjURfHH/XCg+O0vr0+9gM6Zzt5XwPNRx1JWniZ4Ej0Rm0akoFuU1HwABcm/pxWbucqiqszpqeZdUTswZQxF7IxHMG45gY0NJNkLEsxytmJJJPAJJPMkntJPO+PSkrMkicSRPlsbr4roYFYcrciOY5Ej8+A4u89lPxdvXSffwuN4dfLkVWtNlchpoZIVldbLJdyzqTeQMR4KKLA25YdH9ccv+O0vr0+9iuzDM8mnbXPLl0zgaQ0jQubC5Au1za5Jt6TgBHYjYejzShirq6NpqmcuZJNbJqIdlHgoQo8FQOQ7MM2ryqOWnamdbxNHwytyPBta1xz6duJkpg4K+5eFwOejg6dHU306fB8a/TtvjH0ObVLEATzlibACRyST0AAPM4DUez+7qgop1np4WSRQQCZHbkRY8mYjpgsxnfc3HWjNYuOKkR6JL8USab6TbxuWNEYBFb39vK+jzIw01QYo+GjadEZ5m9zdlJ/fhO1lY8sryyNqkdi7NyF2JuTYcuuNY562VcY+7PcPGsL8cRa9PZ4/O3W2PzUbOZc9M8kVJRspjZldIYyCLGxBC8/lGAz731s2+OH1UX8PB5uY24rq3MHiqagyxiB3C6EXwgyAG6qD0JwtN2lMkmaUiSIro0lmVwGBFj1B5HDV365ZDSUcD0sUdM7T6S8CLGxXQx0koASLgG3oGCHJiYxxSVFdLcxNVSW66DI1vlte2PKozGrRiry1CMOqs7gjt5gm45YGn9tjuwy1KSsqFgYSrFNKG4snjhWa9tVuvZ0wlt2OUQ1mZ09POuuJ+JqUMVvpjdhzUgjwgMfrIoa6SeDWtU8TyR6tQkZGQsL3v4JUr5+RGHXvY2chiy2R6OljjnDx6Wp4VWQAsA1ii6hdbg27L4KAN9mxlHl6UzUsZjMjOGu7NewW3jE26nATs9trW0MbR0tQYkZtZARGu1gL+EpPQDDG3KZPJNUTivgeVRGCgqoy4B1c9PEBANvNhm5hRZNA+iaLLonsDpkSFTY9DYi9uR5+jBGVsyr5KiV5pm1ySHUzWAuT22AAH5hgpTermoAArDYCw/uovuYqtvOF/SNVwOHweK2jhW0W/6dPK3yY00dn8tigWWaloo0Crqd4YlAvYcyVtzJxRmbaHbStrkVKqfiqralGhFsbWv4Kg9CcUONZZdQZNO5SCLLpnA1FY0hYgAgE2AJtcgX9Iwnd/2WQwVlOsEMcKmC5EaKgJ1nmQoFziBXk4OMm27zCdoaOWpLU8rJA8eiMXjYhCtwmoeASLg39OGHupbKf6Lh91+4ONeTVxxFr8drX18+lrX7LYV2T5NP/SMLrTy8P3UjBhE2nTxAQQQLabc79LYBp7f7J02T0nu7L1aCpR1VZNbPYPdWGmQspuCRzGP3uP2wrK6apWqnMoREKgoi2JJv4qjzduL/AH40zyZS6xoztxY/BRSx6+Yc8Bvc8ZdNFPVmWKSMGNLa0Zb+EelxzwVzd0n74o/m5PrLgAyHYDMKyETU1PxIySA3EjXmOvJnB/dg/wC6S98Ufzcn1lwa7hfI6fOyfWwQnO9Hm/xP/wA0P8TE70eb/E//ADQ/xMMnM9+ccM0sRo3YxyOlxKOekkX8Xttjm7/8fxF/XD7uAX/ejzf4n/5of4mB3aLZyooZRFVRcKRkDhdStdSSAboSOqnl6MaM3eby1zSeSJadodEeu5cNfmBawUefCy7ovypF9ET2kuKGpuW8i0vySe0fCh2W3XZrDW0sslLpSOeJ3bjQmyq4JNhJc2A7MN7ct5Fpfkk9o+BnJt+MdRUQwijdTLKkeoyg21sFvbTztfEUxtpto4KCHjVLFY9QW4UtzN7ch8hxx7KbbUmYmQUrs5jCltSMttV7dRz6HHPvK2VfMqMU8cixniK+pgSLAHly+XCyodWy0h4wFX7rXlwzo0cI876gb34n7sB673dgMwrcxM1NT8SPhouriRrzF7izuD+7Fvk28Sho8vWhqHdKiGIwyII2YK6gqRqW6nn2g2wb7AbWjM6U1CxGICRo9JbV0Cm97D4X7sZi23H/ADOt+lS/XOA7t1Xlei+d/wBJw8N9ezVTXUkMdLFxXWbUw1othoYXu7AdSMAybuJsmK5nJNHOlMQ5jUMpa502BNwPGvi17/8AH8Rf1w+7gLvchstV0EVStXFwjI6FRrRrgAg+Ixt+fAbvO3dZlVZpUz09NxIn0aW4sS3tGinkzgjmCOYwz93W3S5qkzLCYeEyrYuGvqBPYBbpgwwCvyDenl1NS09PNI6ywwxxSKImNnRQrC4FjZgRccsX+QbzMvrKhKeCR2lk1aQY2UeCpY8yLdAcLrMNxdRJLJIKqEB3ZraG5XJNv34t9g90U9BXw1T1EUix67qqsCdSMnby6tfAMDavbCly4RmqZlEhIXSha9rX6dOowl9u8rnz2r915ZEZ4EjWJmLJHZwSxFpGU+K687W54v8AulP8Ki/Ll/yXFh3OXk+f6SfZx4BBZpl8lPK8My6JIyVZbg2PmupIP5jjUm8HKZqrJpIKdOJK6RaV1Kt7MhPNiALAE9cZ53neVq355v8A1hl0+/uNUVfcTmwA/wAUdg/JwR+9y2w1dQ18ktVBwo2p2QNxI2uxeMgWRyeinn6MUvdHe/qb6P8A62xd9/8Aj+Iv64fdwud5e2i5pURSrCYeHHosWDX8Im/IDz4APIxsPK65IMtimkNkipUdiBeyrGCeXbyGMeHGrs3/APp+X/8AHN7HAibP7y6CsqEp4JHaR76QY2UcgWPMi3QHBhjIGwu0IoK6KqMZkCBxoB031KV62PnxoXd1vGXNZJUWBoeEqtcuGvckdii3TBS/7pL3xR/NyfWXBruF8jp87J9bAV3SXvij+bk+suDXcL5HT52T62CM9bU+/qr6RL9dsVmLPao/8dVfSJfrtirviht9zj7+qfo/+tcc/dF+VIvoie0lx79zgf8Ajqn6P/rXHh3RflSL6IntJcQ4am5byLS/JJ7R8VGVbk6OCeKZZ6ktFIkihiliVYMAbJe1xi33LeRaX5JPaPg2JwV9wI7d7AQZoYTNJKnCDBeGVF9Wm99Sn4IxW7684mpstElPK0T8ZBqQ2NiGuMDu4XaOqqpKsVNQ8wRYtOtr2uXvb9AwDC2K2Uiy2nMELu6ly95LXuQBbwQBbwcCWa7laOeolnaepDSyNIQpjsCxvYXToL4ZgOMv7Xbc5jHX1caVkyolRKqqG5ABiAB6AMBozabIkraSSlkZlSQAFktcWIPK4I7PNhed4Wh+MVX60f8ADwn++Dmfx6f9bDA3I7V1lTmLx1NTJKgp3YK7XFwyAH5bE4Bn7C7Dw5WsqwySuJSpPEKm2kEctKjz4XW8PetXUWYz00KwGOMpp1oxPhIrG5DjtY9mPu/XaerpauBaaokhVoSSEawJ1EX/AEYt93GzNJmOXx1ddEtRUyM+uWRjqbSxVb2I6KoH5sACd/HMvg03q2/iYJN3W9WurcygpplgEcnE1aEYHwY3YWJc9qjswUbXbvMsioKuWOkjV0p5XVgW5EISD43YcZvyzMZIJFlhkaORb6XU2IuCDb5QSPz4I1Xt3sNDmixLNJLGIixHDKi+q176lPmwqM/zqbZyc0VCVkidVnLTrqbU11IBQqLWQdnnxcbiNpauqqahamokmVYlKhzex1dcC/dCH/mq/R4/rPgADPM0epqJaiTTrlYs2kWFz5gSf88NvajdBSU2XTVSTVDPHFrCsU0k8uRsgNvz4It3GwWXVGV0ss1KjyOhLMS1ydRHYcMiuy6KaFoJEDRMulkN7EeblzwVl7dZslFmdY8EzyIqwtIDGQDcMi28IEWsx/dj13rbGw5ZUxRQvI6vFrJkKkg6iOWlRy5YPt7OVRZTBDPlq+5JXkMbPESCUKltJuTy1Kp/NhNZzndRVMHqZnmZRpBc3IF72/TgivONgUWXrUZWkDkhZaRY2K9QGjCki/K9jjH98Gey222Ye6aWL3XNw+LEmjVy06lGn5LcsAVbyt1dNl9C1TFLO7h0WzlLWY2PRAf349+5t98Vnzcf1mw685yeGqiMVRGJYyQSpva46dCMcmQ7KUdGzNSwLCXADFSeYHTqTgpP90l74o/m5PrLi53ObYUNNliRVFTHFIJJCVY2NieWO7fHsJV5jLTtTCO0aMG1vp5kgi3I+bC87yeZ+aD1v+3BDmO3WUfGqb932Yn9ecn+NU37vswme8nmfmg9b/txO8nmfmg9b/twU6I9vspU3Wrp1Po5f+sJLfjnUFXmEclNKsyCmRSyG4DB5CR8tiD+fHr3k8z80Hrf9uJ3k8z80Hrf9uCG/uW8i0vySe0fHDtzt1l0uXVccdXE7vBIqqDzJKmwHLrfF/u3yWWjy2Cmm08SPXq0m45uzDnbzEYRw3JZn5oPW/7cFLi2JbDI7yeZ+aD1v+3E7yeZ+aD1v+3FQWbkdrKKky546iojhczu2ljY2KoAf3fuwu9pNm6yprKmenpZ5oZZpHjkSJirqzEhgbcwRi47yeZ+aD1v+3D82Ly16agpoJba4olVrG4uPMcRWWv6k5j8RqvUt9mOLNNn6qnUNUU00Kk2DSIVBPWwuOtgcbMwBb4Nk6jMaWGKm0akm1nW2kW0sPMe0jBMZvyrIampDGnp5ZgpAYxoWsT0vYcsctfQyQu0csbRyLbUjrZhcXFwefQg40luc2OqctjqFqdF5GQrobV0BBvyHnwJbxd1tfWZlUVMIi4chTTqksfBjVTyt5wcAZbKbd5amX0kUlXCrJTxIyk9CEUFTy7DywO73NqMunyuWOmngeUvGQqWvYMCezzYC+8nmfmg9b/txO8nmfmg9b/twVcdzf76qvmV+th8yU6Mbsqk+cgHCu3O7BVeXTzvU8PTJGFXQ+rmGvz5DDWwA3V7bZdA7RSVUMbobMhNtJ81rYu6zMI4ommkcJGo1Fz0A8+EZtrumzCpr6meIQ6JZCy6pLGx84tht7W5RJUZZNTR24jw6Bc2F+XbgFvvhzWLM6eGHL392SpKXZIQXYJpK6iAOl2Av6Rjn3QVUOWxVEeZ2pZHdWRahCpZbEEi46X5Yst0W7ysy6tkmqOHoaBoxofUdRdG6WHKynHtvg2Aq8xqoZKbh6Ui0HW+k31E+Y9hGAY+VT01TEssHDkja9nVRY2Nj2ecHGUsr8qxfTF9qMaW3Z5FLRZdFTz6eIhcnSbjwnZhz+QjCmot0WYrXJORDoWoWQ/3nPSH1dLdbYB65vm0NNHxaiRYowQNTdLnoMcuSbT0lWzLTTpMVALBDewPS+Kfels9NX5e1PBp4hdG8I2FlNzzwN7nNhKvLpahqnh2kRQuh9XMEk35Dz4Bp4mJiYCYmJiYCYmJiYCYmJiYCYmJiYCYgxMTATExMTATExMTATExMTATExMTATExMTAfMTExMB9GPmPuJgPmPuJiY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data:image/jpeg;base64,/9j/4AAQSkZJRgABAQAAAQABAAD/2wCEAAkGBxQTERUUExQWFBUXGBwaGRcXGB8cIBseICEiIR8cICEdHyghHR8lHB8cIjEhJSkrLi4uHx8zODMsNygtLiwBCgoKDg0OFA8PFCwZFBksKyssLCwsNyw3LDcsLDcsNys3Nzc3KysrKywrLCsrLCsrKysrKysrKysrKysrKysrK//AABEIAOEA4AMBIgACEQEDEQH/xAAcAAACAwEBAQEAAAAAAAAAAAAGBwAFCAQDAQL/xABSEAACAQIDBQEJCgoIBgEFAAABAgMEEQAFEgYHEyExQQgXIjI1UWGTsxQ0UlRxc3Sy0dJTVXKBkZKUodPjFRYYIzOxwuIkJWKio8FCNmN1goP/xAAVAQEBAAAAAAAAAAAAAAAAAAAAAf/EABcRAQEBAQAAAAAAAAAAAAAAAAABEUH/2gAMAwEAAhEDEQA/ADPeVvHOVSQp7m4/FVmvxdFrEC3iNfrgM/tAn8Xj9p/k45u6S98Ufzcn1lx+N2W66kzCgWomedXLutkZQLKbDkVP+eCOz+0CfxeP2n+Tif2gT+Lx+0/ycX/eKy/8LVfrp9zE7xWX/har9dPuYKoP7QJ/F4/af5OJ/aBP4vH7T/Jxf94rL/wtV+un3MKfevsnDltYkEDSMjQLITIQTcu69gHKyj9+CNG7E7Qe76KKq4fC4mrwNWq2livWwve1+mFvkm/M1FTBB7h08WVI9Xui+nWwW9uEL2ve18F25byLS/JJ7R8VuWblqGCaKZJKnVFIkigulrqwYA+B0uMFMnAJvM3h/wBFNAPc/H4wc/4mjTp0/wDQ176vR0x772dpZ6CgE9Pp18VE8NdQsQ1+V/QMZ42w20qcyMRqdH90GC6F0+Na9+Zv4owDK/tAn8Xj9p/k4+jugD+Lx+0/ycJLEBxU1txTyx9whdht61fVZhTU8ph4cj6W0x2NrE8jf0YPd8G1lRl1LDLTaNTzaDrXULaWPnHaBiKPcKnbTfEaCumpfcfF4Wnw+NpvqRW6cM2tqt17MWG5zbGpzGOoapKXjZAuhdPUEm/M+bCc3zeW6v5YvZR4A4/tAn8Xj9p/k4vNid8Jr66Gl9x8Lia/D42q2lGfpwxe+m3XtwgcpphLPFG1wryIpt1szAG3pscaV2Z3T0dDVR1UMk5ePVYOylTqVkN7ID0Y9vW2COneXt7/AEUsDcDj8UsLcTRp0gH4DXvf0Y6N2+2f9KU8k3B4GiUx6deu9lVr30r8K1rdmPbbfYinzMRLUNKoiLFeGwHjWve6nzY9titkYctheGBpGV34h4hBIOkLYWUcrKMFEOKPbbaD3BRS1Qj4vD0+Bq031MF62NrXv07MXmAjfT5Fq/kj9omABf7QJ/F4/af5OJ/aBP4vH7T/ACcA26jZSHMqx4J2kVFgaQGMgG4dF7QeVmOGx3isv/C1X66fcwRQf2gT+Lx+0/ycT+0CfxeP2n+Ti/7xWX/har9dPuYneKy/8LVfrp9zBVB/aBP4vH7T/JwZ7td45zWSZPc3A4Sq1+LrvckfAW3TABvN3XUmX0DVELzs4dFs7KRZjY8go/zx++5t98Vnzcf1mwRO6S98Ufzcn1lwa7hfI6fOyfWwFd0l74o/m5PrLg13C+R0+dk+tgpJ7S7WV61lSq11WqrPKAoqJAAA5AAAbkAOzFb/AFwzD4/WftEn3seG1Pv6q+kS/XbFZiodW4LPKqorKhZ6meZRBcCWV3AOtRcBibG2KfuivKkX0RPaS46O5x9/VP0f/WuOfui/KkX0RPaS4hw1Ny3kWl+ST2j4Mfdcfw1/WH24Dty3kWl+ST2j4yuo5YK0fv8A51bKgAyk8ePoQexsZxJx15XlktRIIoI2lkIJCoLmw64bG6WVcokqDmgak4ypwuKjeHoLarWB6al/SMEd25XZqgqcuaSqghkk47rqe19IVLDr05nB3X7AZYIZGWjg5IxBC+g8+uETvgzeCrzIy0zrJHwkGpQQLi9xzAxoLdn5IovmE/ywVkukqnjdXjdo3XmroxVgfOCOYx2ZjnlVUKFnqZ5lBuFlldwD0uAxNjYnnjUW9HLnmyqqihjMkjKoVUFyfDU8vzA4zHm+zVXSqHqKeWFWOkM62BNr2+WwOKjwy3OqmnBFPUTQBubCKVkvbpfSRfHNXVskrtJLI8sjWu8jFmNhYXJuTYAD82PLGntx6D+hqfkPGl7P/uNgKddmMvXIxULDCtQKASiQGziQQ6g4INw2rnfz4SQ2xzD4/WftEn3sekI/5qPpg9rh/b9EAyabkPHi7P8ArGIA/cJtBUTVNSKmqmlURKVE0rMAdXUaibHFfvx2jqYsyVaerniTgIdMUzKt9T3Nla1+n7sKO2LbJ9mauqQvTU0syBtJZFuAbA2+WxH6cUeh2xzD4/WftMn3saH3uNfIJyeZKQ8//wB0xabtcveHK6WOaMpIqEMrCxB1Hrjh30eRar5I/aJiKVfc6eVJvoj+0ixcb/s9qqesp1gqZ4VMFyIpXQE62FyFIubYp+508qTfRH9pFjo7o/39TfR/9bYIX/8AXDMPj9Z+0SfexZbNbWV7VlMrV1WytPECpqJCCC4BBBbmCOzAniz2W9/Uv0iL664o0Lv68jv87F9bAV3Nvvis+bj+s2DXf15Hf52L62ArubffFZ83H9ZsRU7pL3xR/NyfWXBruF8jp87J9bAV3SXvij+bk+suB/YnetLl1KKZKeOQBmbUzEHwjfoBgi2zvcxmEtTPKrU+mSV3F5GvZmJF/A62OOLvHZl8Km9Y38PFr3/aj4pD+u32Ynf9qPikP67fZgCbdFu8q8tqZZagxFXi0DhuSb6ged1HKwwFd0X5Ui+iJ7SXHf3/AGo+KQ/rt9mALb3a58zqVneNYisQj0qSRYMzX5/lfuwGgty3kWl+ST2j4zBlVE08sUKW1yusa35C7MFF/Rc40/uW8i0vySe0fGcNiPKNF9Kg9ouAb+7PdfW0GYJUTtAY1VwdDsT4S2HIoO304u98OwlTmbUxpzEOEJA3EYr42i1rKfgnBDvJ2qfLaMVCRrIeIqaWJA5g8+XyYqN1m8KTNGnWSFIuEEI0sTfUW8/5OClh3jsy+FTesb+Hh8bG5Y9NQU9PJp1xRqjaTcXHmNhywB7xd6s2XVppkp45AEVtTMQfCvy5fJg5yDO2qMujqyoVnh4mkHkDa9vPgOjafPEoqWSpkVmSMAkJa5uQvK5A6nz4UG0+0C7SLHR0MbxyxsZyajSqlQNBAKFje7js8+OUbyJs6Iyx4Y4FqiEMqlmK2Oq4U2v4tuvbj1rdn22YKVscoq2lvBodOGAD4eq4ZrnwLWt24Bc7ZbIT5bKkdQYyzprHDYsLXtzuo53GNA7jvItP+VL7RsAlHlrbUs08jijNMFjConE1arte5ZbebHnJt5LkLNlaRR1K05uJWJQtxAJPFBIFtduvZgjkzLdZXU88lc5gMUMjVDBXOoojcQgAoBq0jpe1+3HTvH3rUuYUD00UU6OzIQXCAeCwJ6OT0Hmw087rzUZFNOwCmWgaQqOYBeEtYegXxmjYjZ/3fWw0pk4XF1+Hp1W0oz9Li99NuvbgPbY3Y6ozKSSOnMYaNQzcRiosTblZThlbL7RLs2klFXRvJLI/HBp9LLpZQoBLlTe6Hs82PGsoW2WZZo3WsNSChDoY9OizX5M173x9odnW2mL10kopGjIg4aJxAQo16rll+Ha1uzAX/f6ofi9V+rH/ABMX2+OTVkdSw6FYj+mRMZv2pyn3JVz02vicJymu1r27bXNv040Zva8gT/kQ/XTBSy7nTypN9Ef2kWDXe7u8q8yqYpacxBUi0HiOQb6ieVlPKxwnNgtrnyypaeONZS0Rj0sSBYsrX5dvg/vwe9/2o+KQ/rt9mCKrvHZl8Km9Y38PHbkm5jMIqmCVmp9McqObSNeysCbeB1sMdHf9qPikP67fZid/2o+KQ/rt9mAN9/Xkd/nY/rYCu5t98Vnzcf1mwP7bb1psxpTTPTxxqWVtSsSfBN+0YIO5t98Vnzcf1mwDV2s2HpMxZGqkZjGCF0uV5HmenXpii7zOVfgpPXP9uBjf7JVCel9zGcDhvq4JfrcWvo/P1xf7oc9SPLVWrqVSYSPdZ5QHAvyuHOq1umCujvM5V+Ck9c/24neZyr8FJ65/twfwyq6hkYMrAFWU3BB6EEciCO3AdvhaUZTOYDIJNUduHfV/iLe2nn0vgOHvM5V+Ck9c/wBuJ3mcq/BSeuf7cA+5LNJoquY100kaGGyGpdlUtqXpxDYm3mx476sznlr4zQzSyRinQMaZ2ZQ2uS4PDNtVtPXna2Ad+z+SxUdOlPACI0vpBJY8yWPM8+pOMlbEeUaL6VB7RcdHujM/hV36ZseGxXlGi+lQe0XBGrtp9nIK+Hg1Clo9QeysV5i9uY+U449k9iaTLjIaVWUyBQ2py3i3t16dTih34NMMtBpzKH46f4WrVazX8XnbAjuNzaSKSq93TvGCsfD90yFb821aeIefZe3owUwdpd3NDXTmeoR2kKhbrIyiw6chhH5xt1X0k81DBPppoZHgjQohIjDFQNRW55dp540T/WWj+N0/rk+9jLe1tDLJmFVIkbvG1RIyuqEqV1k6gwFiLduA0Fkm63LqaaOeKOQSRnUpMjEXt5jyxebVbK0+YRrHUqzKjawFYrzsR1HoJwO7yc+ifKqhaapjaYqmhYZQXJ1r4oQ6ibX6enC53M5nPHmDGtmljiMDgGpdlXVqSwHENtVr+m18A5Nk9kKbLlkWlVlEhBbU5bmL269OuKvP92OX1lQ9RPG7SSW1ESMByUKOQPmAxff1lo/jdP65PvYn9ZKP43T+uT72AzVmu39eiy0S1H/DqHpwmhP8MXQLfTfxRa974GckzaWknSeB9EqX0tYG11KnkwI8UkY0XtdR5O1FVtGmXmYwylCghLlypsVt4RYt0tzvhNbs8qAzOnNbDan/ALzWaiO0f+E+nVrGnxrWv22wRUbS7YVleEFVLxRGSV8BVsTa/igX6DDp7nLyfP8AST7OPApvzp6BI6X3CtKpLSa/c4jBtZbatH57Xwt8rkqwp9zmoC358Eva9u3Ryva37sBZ7z/K1b883/rGoMxyWKsohTzgmN0TUASp5WYcxz6gYFtgNl6WbLKeSppIZJ2QmR5oVaRm1HmxZdRPy4zmuf1Vh/xM/rX+9grRfeZyr8FJ65/txO8zlX4KT1z/AG4zr/WCr+NVHrn+9jopsyr5LmOarcDroeVrfoOCNBd5nKvwUnrn+3E7zOVfgpPXP9uM8T53WISrVFSrDqGlkBHygnGp9nNoaY01OpqoS5ijBBmUsW0gW63vf898FD/eZyr8FJ65/txe7J7D0mXM7UqMpkADanLchzHXpil34VLx5S7RuyNxY/CRip6+cc8Bvc85jNLPViWWSQCNLa3ZreEelybYBn7U7bUeXsi1UhQyAlbIzXA5HxQbYSG2ez1Tm9bLXZfA09NJpVZLqlyiKrDS7BhYgjphk71d3k2aSwPFLHGIkZTr1c7kHlYejBBu42ZfLqFaaR1dg7tqS9vCN+3ngBvZfeTl9PTU1JLKyzxRxwOnCc2kUBGW4FjZgRcG2DvaDOoaOBqioYpElgSFLeMQByAv1IxlHM/K0v0xvanGgt+PkWo/Ki9ouAW++nbajzCGnSlkLlJGZgUZbArYeMBfnj13Mbc0WX0s0dVIyM8upQI2blpAv4IPaMA+wmxsuZzSRRSJGUTWS97EXAtyHpwbd4Sr+NU/6H+zBDyyHOYqyBKiBi0T30kqVvYlTyIB6g4yTsR5RovpUHtFxqbYHIXoaCGlkZXaPVdlvY3dmHXn0OMs7EeUaL6VB7RcBsbCl36bJ1dc1IaWEzCMS67Motq0W8Zh1semG1iYKyn3qs2+JN6yL7+Gjkm8KhpMuSiqJWSphhMMicNzpkUFStwCp59oNsWu3G9aPLqs0zUzykIralcDxuyxHoxnfPa8VFXPMFKiaV3Ck3tqYmxPovgi63VD/m9F87/pOG13R3vCn+kD6j4r9jdztTSVtPUvUQssT6iqhrkWI5XFu3BrvT2NlzOmiiikSMpLrJe9iNLC3IdeeCs47PbI1lcHalgMoQgMQyLYnp4zDzY4M4yqWlmeCdOHKltSkg2uAw5qSOhB640tup2HlyuOdZZI5OKykFL8rAjncenAxt5uiqK6vnqknhRZdFlYNcaUVedhbqpwQtsm2Gr4+DWvTMKZNFQ0mpDaIWctYNq8Tna1/RhmbebY0ub0bUOXs09TKylI9DJqCHW3hOAosqk8z2Yoq7exHHl75caZy6U5pTIHFiVTh6rWva4vbAruV8t0n/8AX2MmA8u9Xm3xNvWRffwwd2+fRZHBLS5nqp53l4qppMl0KqoN49Q6q3K9+WDveHt2mVLCzwtNxSwGlgttNj2g364z3vI2rXMqwVCxtEBEqaWYE8ixvy/KwGpcpzOOqp1nhJaORSVJBFxzHQ8xzGMxDdXm3xNvWRffw/d05tk1H82frNgc2X3yxVlXDTLSuhlbSGMgIHInpbn0wUpu9Xm3xNvWRffw39x2zVVQwVC1URiZ5FKgspuAtj4pOGZiYDKe+Dy1WflJ7NMdey27nMvdFLP7lPC4kUmrXH4mpWvbXfxeduuDzbjc/U1tfPUpPCiylSFYNcWVV52FuzDMln9w5cXca/c1Ndgptq4acwCel7YIo972Sz1eWtDTRmSQyIQoIHIHnzYgYFdx2yNZQzVLVUBiDogUlka5BN/FY+fFpsbvdjr6yOlWmeMuGOouCBpUt0A9FsMvBSy3ubwanLJYEp0hYSIzNxVY8wQOWl18+CHdltJLmFAtRMqK5d1tGCFspsPGYn9+Fj3SR/4ij+bk+suFzk+2VdTRCKnqZIowSQq2tc9eowQ58+3QUymesE8/EUyThTo06hd7eLe1/T0wJ5ft3U55NHltUsMcNQ3hPCjBxoBkFi7sOqgcweV8Bs+8PMnVkaslKsCrA6eYPIjp5sUWW5hJTyrLC5jkTxXHUXFu30EjAOHaLK/6s6KiifjPUaomFQNQCizXGjQb3HaTim7+2Y/gqT1cn8XALne1FXWKq1NQ8wQkqGtyJ5X5DDK3J7F0VdSzvVQCVlm0qS7rYaQbeCwHUnANnd5nsldl0NTMEEkmu4QELydlFgST0A7cZc2I8o0X0qD2i4KdrtpavLq2ejoqiSCmhe0cSm4UEBiLtc+MSeZ7cOPZ/drlirTzrSgSqI5A3Ek5OLMDbXbxudumCjrC23vbe1OVtTCnSFuKJC3FVjbTptbS6/COGTii2k2Ro68oauESmPVo8N1tqtfxWF+g64BW7O7LJtFG2YVkjRS6zDpgACaUCkGz6jfwj2+bCiz6gFPWTwKSyxTNGCepCtYE25X5YP8AeJmc2UVzUmXSvS0+hJOGrXGphzN3uedh29mFpVVTSSNI7andizMepYm5Py3wRrbbvO5KLLp6mIIZI1UqHBK82UG4BB6E9uEr39sx/BUnq5P4uK7ZLaarzCtgo6yoknppnCyRMbBgOYF1seoB5HDn70+UfEx62X7+CuTdFttUZnHUNULEpiZAvCVh1BJvqZvNhg4ptm9l6WhDrSRcISEFhqZrkdPGY269mEfvT23r6fNqmGGqkjjQx6UFrC8aE9R5yTgDSr3G0kkjuaioBdixA0WuTf4HpxY7Kbo6ahq46qOed3j1WV9FjqVkN7KD0Y4R/fJzT47L/wBv2Y+98jNPjsv/AG/Zghld0p/hUX5cv+S4Gt1e7WDM6WSaWWWNklMYEem1gqtfwlPO7HHfutJzqeWPNGarSGMNGHYrpLGxPgFeoA64dOzmzlNQxtHSx8JGbWRqZrtYC/hEkcgMFfdnsmWjpI6ZGZliUqGa1zzJ52AHbjI2z2bvSVEVREFLxHUocEqTYjmAQe3z4Od4G3eYQ5lVxRVciRpKwVRawHm6YMN4m7/LqbJ5aiCnCTKkZD8SQ2JZQeTMR0J7MEdu6feVV5lWPBOkCosDSAxqwNw6L/8AJ2FrMezzYbGMY5Lnc9JIZKaVonKlSy2uVJBI5jzgH82LvvkZp8dl/wC37MDTG293uVtFmFRTRR0zJEVCl0ctzRW5kSAdT5sMPaWpMuR1EjW1PQyObdLtESbX7LnGVMzzCSokeaZzJI/NnPU2Fh09AAxrvKaNJsuiikGqOSmRHW5F1aMAi4IIuD1GCso7L5/JQ1SVMIRpE1ACQEr4QKm4BB6Hz4fe6LeDU5nLOlQkKiNFZeErDmSRz1O3mxb96fKPiY9bL9/Fxs3sdR0LO1JDwi4AY63a4HMeMxt17MB6Z9m1DAyirkgjYg6eMVBI7bavTjNO9erglzWd6Zo3iIj0tHbTyRQbW5db4bW+bYerzGanalRGEaOG1OF5kgjr8mF13mc1/BxetXAMfLNoMsGSxxtPSCYUSqVJTVr4VrefVq5fLhObsqmKPNKV6hkWJWbU0ltI8BgL35dbYHqymaKR435MjMjWN+amx/eMdORZRLV1CU8IBkkJCgmw5Ak8z6AcENPfnm9DPBTCklgkYSMWEJUkDTyvp7L4VmX5FU1CloKeeZQbExRO4B8xKggG3Zg07zOa/g4vWrgr2KztNnkkpcxVxLKwmURASDQRo5m4sdSNywCXqqV4nKSI0bqbMjqVYHzEHmPz4s9ix/zKi+lQe0XHptzm8dXmFRURauHI+pdQsbWA5i/owUZTu7rqR4a+ZE9zwPHUOVkUtw0Ic2HadI6YoZvdB+SR8/H/AJNgV7mof3lb+TD/AJvjw3rbyqPMKEQU4l18VH8NAosAb89R8+KPc7trTZa9SakSWlWMLw1DeKWvfmLdRiK+7/PK7fMx/wDvDg2Iy6NskpzwkZjSj/4AknSfRcnCH3o7Rw19eaiDXoMaL4Ysbi9+VzjRW7PyTRfMJ/lgMt1ezVZFGXlpKmNF8Z3hdVHZzJWw54Ltx2aQU2ZPJUSpChp3XU7BRcshtc9tgf0YfG8XKJavLainhAMkgUKCbDk6k8z6AcZt2q2CrMvjWWpRFR20DS4bnYnoPQDggl385xT1VXTtTzRzKsJBMbBgDqJsbdtsGW6XPctiyqFKmalSUNJdZCmrm7EXvz6WwpNk9iKvMVkalVGEZAbU4XmeY6/Jirz/ACaWkqJKecASx21AG48JQw5j0EYDU+09BDLllS0EUcnEpZDEY0DFtUZ0lbC5JuLW9GENu4yeWkzKnnrqeWnpl4muSoiZIxeNwt2dQouxAF+0jDD2b3xZfBR00LifXFDHG1owRdUANvC6XGOba3banzunOXUKymomZSgkUIvgeG121G3gqcFUm/bNaKeOlFJJBIVaTXwSpsCFtfT+fCh04JNrNiavLhGapUUSEhdLhulr9OnUY9dldgazMImlpkRkV9B1OF8KwPQ+gjFRWUuzVZIgkjpKmRGFw6QSMpHnBC2OKq2NebB5VJS5bT08wAkjQqwBuL3J6j5cZ1z7dlmFHTvUTpGI47aiJATzIUch15kYgF8uy2adikEUkzAaisaM5A5C9lBNrkC/pGHvuG2feOCpFVStGxkUqJ4SpI09mtel/NgR7nTypL9Ef2kWG9thvDpMtlSKoEup01jQgYWuR8Ic7jAJLehstVvmtU0FFUPEWXS0cDlT4C3sVW3W/TC+WnYsECsXJ0hQDfVe2m3W9+VsbG2Yz+KupkqYNXDcsBrFj4LFTyue0HGToqpYsxErX0x1WtrdbLJc29NhgDXc9s5Vw5vTyS0lTEgEl3eGRVF42tclbDnyxpHAPs1vToa2pSmhE3EfVbWgA8EFjz1HsGDjBS/3m7xmyqSFBTibiqzXMmi1iB8E364vN3+05zGjWpMYiJdl0htXim172H+WPHbLYGlzJ43qDLeNSq8NgvIm5vyPmwodotq6nI6qXL6FlFPGVZeKodruoZrnl2k4Be7U+/qr6RL9dsX25/y1R/lP7N8NPJN1FDWU0NXMZ+LUxpNJpcAa5AHaw08hqJsMX2z+6iho6mOphM/EjJK6nBHMFeY0+YnBB3hbbyd17ZpVJOKkQ6Ylj0mPXezO176h8K1vRhk4T+9/eFWZfXRw0zRhGgWQ6kDHUXdTz+RRgpLbVZKaOrmpi/EMTadYGm/IG9rm3Xz4ZUe9Z62FMt9yrH7oVKXi8Utp12j16dAva97XHy4V2d5rJVTyVExBkkN2sLC9gOQ7OmOvYvylRfSoPaLioLdvt1bZbS+6DUiYcRU0iIr41+d9Z83mwusbD2t2ZhzCDgT6wmsP4Bsbi9uZB5c8BvePy3z1HrR93EMZuw19mt9L0tLBTCjV+EipqMxF7cr20G2DrvH5b56j1o+7hAbSUSwVtRDHfRFM6LqNzZWIF/OeWA2Up5YEd5exZzSnjhEwh0Sa9RTXfwSLW1Dz4Sg30Zp8OH1Q+3Bvuj3iVuYVzQVLRlBCzjSgU3DKBz+QnBRbuy2FOVJMpnE3FZWuE0W0gj4Rv1wO7bbnmr66aqFWsYl0+AYi1tKKvXWL+Lfp24/O+Lb2sy6phjpmQK8Wo6kDc9RH+WC/djnstblsVROVMjtIDpFh4LlRy+QYDLaZbeqFPq5mbharf9WnVa/57Xw99iNz7UFdDVGrWUR6/AERW+pGTrrNrar9OzHptJusoqeKorYzNxolkqFu4K61BcXGnmNQ6YXQ305p8OH1Q+3BDi3nbBtmqwKJxDwi55prvqAHwhbpjp3a7GnK6eSEzCbXKZNQTTa6qtraj8HrhKd+nNPhw+qH24nfpzT4cPqh9uCtMMbA4zjtjvgavopaU0ixiTT4YlLWswbpoF+luuOQ76M0+HD6ofbhdjBDT7nTypN9Ef2kWGNvK3aNmlRHKKgQ8OPRYxl7+ETe+oefC57nTypN9Ef2kWNF4KQtPvAfIdWV8Ban3Ox/vuIY9Wv+88XS1ra7dT0woaubXI72tqYtbzXN7YK98Plms/KT2aYYVfunoUyp6sGfirSGYXkFtQj1dNPS/ZghUbF7QnL6yOqEYlKBhoLab6lK9bHpe/TGgt2W8Zs1kmQ04h4Sq1xJrvckfBFumMxYcfc2++Kz5uP6zYEd/dAZtUwz0op554gY3LCKR1vzFr6TzwlK2qklcvM7ySG12kYsxt0uW59MbVIxlzfYP+dVPyRezXAp+7C5jCMsogZYwRSwgguvLwF9OKje9nYTKZ2p6jRKDHZopLN/iLexU36XwhKPd9mMsaSR0cjI6hlYaeasLg9e0Y9u9rmnxKX/ALfvYKPtwGdVM9ZULPUTTKILgSSs4B1rzAYmxw1s+yTL55A1XFTvIFABl0303JA59ly378J3dhE2S1Mk2aK1JHLFoRnUtqYMCR4AY9OfPHlvNpHzmsWoyxGq4Y4Vid1UqA4Z2K2fSfFZTyFueADN4lFHHmVUlOgWJX8ARjwQNI6W5db40Xkux2XRxQTe5IEdUjfiaACGAB1X7CDzvibq8rkp8qp4Z4zHKuvUrWuLyMR084IOB3bTeXlk+X1UMVUGkkhdUXhyC5KkAXKADn58Axf6Uh/DRfrr9uJ/SkP4aP8AXX7cY4yjKZqqURU8ZlkIJCra9hzPX0Yv+9rmnxKX/t+9gCvfNtDUrmbCmqp1j4ScoZXC3538Q2vg12byHLZcqimnipnqHgLyPJpLs5BJZiTcsTzued8WW5TJJ6TL2iqYjE/HdgrWvYqljyv5j+jCh2w2BzF62rmWkkMbTyuG8GxUsSD16W54AAUX9OOygqp4G1wvNC9raoyyG3mutjbkOXoxf7q/K9F87/pONN7R7RUtDGslVIIkZtKnQzXaxNvBU25A9cVGR8wraichp5JpmAsDKzOQPMC17C+PWkz+rhURxVVREgvZEldAL8zyBAFzzxpTvrZP8bX1Uv8ADwoNt9nqnM6+etoIHqKaUrw5VGkNpRUbk9jyZWHMdmIBrKto6uWeKOasqXieRFkR53KsjMAysC1ipBIIPZhtb2tnsuiyyR6WGmWYPHYxBdViwva3PpfCIFK5k4Wk8TVo09uq9rfLflhhbDbP1GV5hBW18D09NGXDysNQGuN0XklzzZgOQ7cB07ichgqamoWqgSVViUqJFvY6uoviu33ZTDTZksdPEkKcBG0oLC5Z7m3n5D9GHON6+UfG19VL/Dwrd5FDJnFb7pyyN6qBY1iZ1UqA4LMVs+k9GU9Lc8Aa7udnMrkyyleeGlaVkJcvp1E6j1vz6Y+71dj6GHKaiWCkhSQBNLogBF3UGxHoJwnzu1zT4lL/ANv3sPek3q5SI0BqxcKARwpfN+RgpW9z7II8zlMhCA0rgF/BF+JFy540TBUo99Dq9uukg2/RhMb0c3hzmGGnyxjVTRyGV0RGUhANJa7qo8ZlHW/PF5uJ2eqaOCpWphaEvIpUNbmAtuwntwBVmuzuVyzO9RDStKxGtn06jyAF7m/S2Lw0cTQ8LSrQlNGjqpQi2n5NPLGft52wuYVGaVM0NLJJG7LpcabGyKO0+cHDKyfedlcNPDFJVBXjjRHXhS8mVQCOSW5EEYCi3ybJUdPljyU9LFHJxIwGRADYnmOWKTub0IqKy4I/u4+o/wCpsNHJd4OXVcywU9QJJWvpXhyC9gSebIB0B7cE4GADtu94cGVvEk0UshlUsOHp5WIHPUw8+M7bwNoEr6+WpjVkRwgCva40qFPQkdRhg90l74o/m5PrLhOYJWv9gvJdD9Fh9muPXa7aFKCkepkVnRCoKpa51MFFrkDqcV+zNUYskppFAJjoY3APQlYgRf8ARhGbW72amvpHppIIUVypLJquNLBh1NuowV771t4kGaRQJDFLGY3ZiZNPMEW5aWOPTdVvHgyynlililkLyawY9NgNIFjqYc+WFnhi7st2qZpBLK1Q0Rjk0WVA1/BBvzI8+KjQOymfpXUkdVGrIkmqyva40sV52JHZfGes43OV9NTyzyPTFIkZ2Cu5NlFza8YF/wA+LqXeHUZKzZZDHFNHTMVWSQMGbUdfMBrdWt+bDY21nL5LVOeRakdjb0pfEUjNxXlmL5uX6pxp3GYtxXlmL5uX6pxp3BIAdst6lPl1SaeWGZ2Cq1002s3ysDgdrN+tG8bqKeouykf/AA7Rb4eLrbjdTHmNWalql4iUVdKoD4vbcn04zvnuXiCrmpwxYRSvGGItfSxF7YKu91Xlei+d/wBJw2e6O94U/wBI/wBD499l9zUdJVQ1K1TuYm1BTGADyta4bl1wU7wdjFzSCOFpWhCSa7qoa/gkW5kefAZ22L2BqszWRqdoVERAbiMw5kEi2lT5sMfIdvYsihGWVUUkk0DEu0JUoeJ/eCxYqfFcA3A53we7vNhVypJlSZpuKym7KFtpBHYTfrig2v3Px11ZLVNVPGZdPgCMEDSqr1J5+LfAIjLagSZlHIAQHqlYA9gMgP8A7xoXfr5Gm/Li+uMZwJNNVXXwjDNyv26G5Xt57YMtsN69RmFK1NJBCisVJZNV/BIPabdmCKDYzY2ozOSSOnaJTGoZuIxAsTblpU40Juk2Rny2llhqDGzPMXBjJItpUdqjndThAbCbay5XJJJFHHIZFCkPflY35WIxoPdXthLmdLJNKiRlJTGAl7W0q1+ZPO7HAGTjkcZe2l3UVtDSyVMz05jjtqCOxbmQosCgHUjtwbbXb5aqkrainSCBlikKhm13IHns1sM/afJBmNA1OzmMTKhLKL2sVbkCfRbBSS7nTypL9Ef2kWGrt1vJgyyZIpopZC6awY9NrXIt4TDnywv81yM7MFaynkFS814CkqaQAbPqGlr3ugH5zhebdbZS5nMkssaRlE0AJexFybm5PnwRqDZHaFK+lSpjVkRywCva40sVN7EjqMIbaTdDXRLU1TPT8NBJMQHfVpF2IA0Wvb045dkt7NTQUiU0cELohYhn1XOpi3YbdTh57TVRlySplYAGShkcgdAWiJNvRzwUhNyXlqm+SX2bY1JjLm5Ly1TfJL7NsajwIHdqNiaPMGRqqMyGMELZ2WwPM+KRfFJ3nsp+Lt66T7+C3Ms7pqcgT1EMJYEqJJFS4HUjURfHH/XCg+O0vr0+9gM6Zzt5XwPNRx1JWniZ4Ej0Rm0akoFuU1HwABcm/pxWbucqiqszpqeZdUTswZQxF7IxHMG45gY0NJNkLEsxytmJJJPAJJPMkntJPO+PSkrMkicSRPlsbr4roYFYcrciOY5Ej8+A4u89lPxdvXSffwuN4dfLkVWtNlchpoZIVldbLJdyzqTeQMR4KKLA25YdH9ccv+O0vr0+9iuzDM8mnbXPLl0zgaQ0jQubC5Au1za5Jt6TgBHYjYejzShirq6NpqmcuZJNbJqIdlHgoQo8FQOQ7MM2ryqOWnamdbxNHwytyPBta1xz6duJkpg4K+5eFwOejg6dHU306fB8a/TtvjH0ObVLEATzlibACRyST0AAPM4DUez+7qgop1np4WSRQQCZHbkRY8mYjpgsxnfc3HWjNYuOKkR6JL8USab6TbxuWNEYBFb39vK+jzIw01QYo+GjadEZ5m9zdlJ/fhO1lY8sryyNqkdi7NyF2JuTYcuuNY562VcY+7PcPGsL8cRa9PZ4/O3W2PzUbOZc9M8kVJRspjZldIYyCLGxBC8/lGAz731s2+OH1UX8PB5uY24rq3MHiqagyxiB3C6EXwgyAG6qD0JwtN2lMkmaUiSIro0lmVwGBFj1B5HDV365ZDSUcD0sUdM7T6S8CLGxXQx0koASLgG3oGCHJiYxxSVFdLcxNVSW66DI1vlte2PKozGrRiry1CMOqs7gjt5gm45YGn9tjuwy1KSsqFgYSrFNKG4snjhWa9tVuvZ0wlt2OUQ1mZ09POuuJ+JqUMVvpjdhzUgjwgMfrIoa6SeDWtU8TyR6tQkZGQsL3v4JUr5+RGHXvY2chiy2R6OljjnDx6Wp4VWQAsA1ii6hdbg27L4KAN9mxlHl6UzUsZjMjOGu7NewW3jE26nATs9trW0MbR0tQYkZtZARGu1gL+EpPQDDG3KZPJNUTivgeVRGCgqoy4B1c9PEBANvNhm5hRZNA+iaLLonsDpkSFTY9DYi9uR5+jBGVsyr5KiV5pm1ySHUzWAuT22AAH5hgpTermoAArDYCw/uovuYqtvOF/SNVwOHweK2jhW0W/6dPK3yY00dn8tigWWaloo0Crqd4YlAvYcyVtzJxRmbaHbStrkVKqfiqralGhFsbWv4Kg9CcUONZZdQZNO5SCLLpnA1FY0hYgAgE2AJtcgX9Iwnd/2WQwVlOsEMcKmC5EaKgJ1nmQoFziBXk4OMm27zCdoaOWpLU8rJA8eiMXjYhCtwmoeASLg39OGHupbKf6Lh91+4ONeTVxxFr8drX18+lrX7LYV2T5NP/SMLrTy8P3UjBhE2nTxAQQQLabc79LYBp7f7J02T0nu7L1aCpR1VZNbPYPdWGmQspuCRzGP3uP2wrK6apWqnMoREKgoi2JJv4qjzduL/AH40zyZS6xoztxY/BRSx6+Yc8Bvc8ZdNFPVmWKSMGNLa0Zb+EelxzwVzd0n74o/m5PrLgAyHYDMKyETU1PxIySA3EjXmOvJnB/dg/wC6S98Ufzcn1lwa7hfI6fOyfWwQnO9Hm/xP/wA0P8TE70eb/E//ADQ/xMMnM9+ccM0sRo3YxyOlxKOekkX8Xttjm7/8fxF/XD7uAX/ejzf4n/5of4mB3aLZyooZRFVRcKRkDhdStdSSAboSOqnl6MaM3eby1zSeSJadodEeu5cNfmBawUefCy7ovypF9ET2kuKGpuW8i0vySe0fCh2W3XZrDW0sslLpSOeJ3bjQmyq4JNhJc2A7MN7ct5Fpfkk9o+BnJt+MdRUQwijdTLKkeoyg21sFvbTztfEUxtpto4KCHjVLFY9QW4UtzN7ch8hxx7KbbUmYmQUrs5jCltSMttV7dRz6HHPvK2VfMqMU8cixniK+pgSLAHly+XCyodWy0h4wFX7rXlwzo0cI876gb34n7sB673dgMwrcxM1NT8SPhouriRrzF7izuD+7Fvk28Sho8vWhqHdKiGIwyII2YK6gqRqW6nn2g2wb7AbWjM6U1CxGICRo9JbV0Cm97D4X7sZi23H/ADOt+lS/XOA7t1Xlei+d/wBJw8N9ezVTXUkMdLFxXWbUw1othoYXu7AdSMAybuJsmK5nJNHOlMQ5jUMpa502BNwPGvi17/8AH8Rf1w+7gLvchstV0EVStXFwjI6FRrRrgAg+Ixt+fAbvO3dZlVZpUz09NxIn0aW4sS3tGinkzgjmCOYwz93W3S5qkzLCYeEyrYuGvqBPYBbpgwwCvyDenl1NS09PNI6ywwxxSKImNnRQrC4FjZgRccsX+QbzMvrKhKeCR2lk1aQY2UeCpY8yLdAcLrMNxdRJLJIKqEB3ZraG5XJNv34t9g90U9BXw1T1EUix67qqsCdSMnby6tfAMDavbCly4RmqZlEhIXSha9rX6dOowl9u8rnz2r915ZEZ4EjWJmLJHZwSxFpGU+K687W54v8AulP8Ki/Ll/yXFh3OXk+f6SfZx4BBZpl8lPK8My6JIyVZbg2PmupIP5jjUm8HKZqrJpIKdOJK6RaV1Kt7MhPNiALAE9cZ53neVq355v8A1hl0+/uNUVfcTmwA/wAUdg/JwR+9y2w1dQ18ktVBwo2p2QNxI2uxeMgWRyeinn6MUvdHe/qb6P8A62xd9/8Aj+Iv64fdwud5e2i5pURSrCYeHHosWDX8Im/IDz4APIxsPK65IMtimkNkipUdiBeyrGCeXbyGMeHGrs3/APp+X/8AHN7HAibP7y6CsqEp4JHaR76QY2UcgWPMi3QHBhjIGwu0IoK6KqMZkCBxoB031KV62PnxoXd1vGXNZJUWBoeEqtcuGvckdii3TBS/7pL3xR/NyfWXBruF8jp87J9bAV3SXvij+bk+suDXcL5HT52T62CM9bU+/qr6RL9dsVmLPao/8dVfSJfrtirviht9zj7+qfo/+tcc/dF+VIvoie0lx79zgf8Ajqn6P/rXHh3RflSL6IntJcQ4am5byLS/JJ7R8VGVbk6OCeKZZ6ktFIkihiliVYMAbJe1xi33LeRaX5JPaPg2JwV9wI7d7AQZoYTNJKnCDBeGVF9Wm99Sn4IxW7684mpstElPK0T8ZBqQ2NiGuMDu4XaOqqpKsVNQ8wRYtOtr2uXvb9AwDC2K2Uiy2nMELu6ly95LXuQBbwQBbwcCWa7laOeolnaepDSyNIQpjsCxvYXToL4ZgOMv7Xbc5jHX1caVkyolRKqqG5ABiAB6AMBozabIkraSSlkZlSQAFktcWIPK4I7PNhed4Wh+MVX60f8ADwn++Dmfx6f9bDA3I7V1lTmLx1NTJKgp3YK7XFwyAH5bE4Bn7C7Dw5WsqwySuJSpPEKm2kEctKjz4XW8PetXUWYz00KwGOMpp1oxPhIrG5DjtY9mPu/XaerpauBaaokhVoSSEawJ1EX/AEYt93GzNJmOXx1ddEtRUyM+uWRjqbSxVb2I6KoH5sACd/HMvg03q2/iYJN3W9WurcygpplgEcnE1aEYHwY3YWJc9qjswUbXbvMsioKuWOkjV0p5XVgW5EISD43YcZvyzMZIJFlhkaORb6XU2IuCDb5QSPz4I1Xt3sNDmixLNJLGIixHDKi+q176lPmwqM/zqbZyc0VCVkidVnLTrqbU11IBQqLWQdnnxcbiNpauqqahamokmVYlKhzex1dcC/dCH/mq/R4/rPgADPM0epqJaiTTrlYs2kWFz5gSf88NvajdBSU2XTVSTVDPHFrCsU0k8uRsgNvz4It3GwWXVGV0ss1KjyOhLMS1ydRHYcMiuy6KaFoJEDRMulkN7EeblzwVl7dZslFmdY8EzyIqwtIDGQDcMi28IEWsx/dj13rbGw5ZUxRQvI6vFrJkKkg6iOWlRy5YPt7OVRZTBDPlq+5JXkMbPESCUKltJuTy1Kp/NhNZzndRVMHqZnmZRpBc3IF72/TgivONgUWXrUZWkDkhZaRY2K9QGjCki/K9jjH98Gey222Ye6aWL3XNw+LEmjVy06lGn5LcsAVbyt1dNl9C1TFLO7h0WzlLWY2PRAf349+5t98Vnzcf1mw685yeGqiMVRGJYyQSpva46dCMcmQ7KUdGzNSwLCXADFSeYHTqTgpP90l74o/m5PrLi53ObYUNNliRVFTHFIJJCVY2NieWO7fHsJV5jLTtTCO0aMG1vp5kgi3I+bC87yeZ+aD1v+3BDmO3WUfGqb932Yn9ecn+NU37vswme8nmfmg9b/txO8nmfmg9b/twU6I9vspU3Wrp1Po5f+sJLfjnUFXmEclNKsyCmRSyG4DB5CR8tiD+fHr3k8z80Hrf9uJ3k8z80Hrf9uCG/uW8i0vySe0fHDtzt1l0uXVccdXE7vBIqqDzJKmwHLrfF/u3yWWjy2Cmm08SPXq0m45uzDnbzEYRw3JZn5oPW/7cFLi2JbDI7yeZ+aD1v+3E7yeZ+aD1v+3FQWbkdrKKky546iojhczu2ljY2KoAf3fuwu9pNm6yprKmenpZ5oZZpHjkSJirqzEhgbcwRi47yeZ+aD1v+3D82Ly16agpoJba4olVrG4uPMcRWWv6k5j8RqvUt9mOLNNn6qnUNUU00Kk2DSIVBPWwuOtgcbMwBb4Nk6jMaWGKm0akm1nW2kW0sPMe0jBMZvyrIampDGnp5ZgpAYxoWsT0vYcsctfQyQu0csbRyLbUjrZhcXFwefQg40luc2OqctjqFqdF5GQrobV0BBvyHnwJbxd1tfWZlUVMIi4chTTqksfBjVTyt5wcAZbKbd5amX0kUlXCrJTxIyk9CEUFTy7DywO73NqMunyuWOmngeUvGQqWvYMCezzYC+8nmfmg9b/txO8nmfmg9b/twVcdzf76qvmV+th8yU6Mbsqk+cgHCu3O7BVeXTzvU8PTJGFXQ+rmGvz5DDWwA3V7bZdA7RSVUMbobMhNtJ81rYu6zMI4ommkcJGo1Fz0A8+EZtrumzCpr6meIQ6JZCy6pLGx84tht7W5RJUZZNTR24jw6Bc2F+XbgFvvhzWLM6eGHL392SpKXZIQXYJpK6iAOl2Av6Rjn3QVUOWxVEeZ2pZHdWRahCpZbEEi46X5Yst0W7ysy6tkmqOHoaBoxofUdRdG6WHKynHtvg2Aq8xqoZKbh6Ui0HW+k31E+Y9hGAY+VT01TEssHDkja9nVRY2Nj2ecHGUsr8qxfTF9qMaW3Z5FLRZdFTz6eIhcnSbjwnZhz+QjCmot0WYrXJORDoWoWQ/3nPSH1dLdbYB65vm0NNHxaiRYowQNTdLnoMcuSbT0lWzLTTpMVALBDewPS+Kfels9NX5e1PBp4hdG8I2FlNzzwN7nNhKvLpahqnh2kRQuh9XMEk35Dz4Bp4mJiYCYmJiYCYmJiYCYmJiYCYmJiYCYgxMTATExMTATExMTATExMTATExMTATExMTAfMTExMB9GPmPuJgPmPuJiY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data:image/jpeg;base64,/9j/4AAQSkZJRgABAQAAAQABAAD/2wCEAAkGBxQTERUUExQWFBUXGBwaGRcXGB8cIBseICEiIR8cICEdHyghHR8lHB8cIjEhJSkrLi4uHx8zODMsNygtLiwBCgoKDg0OFA8PFCwZFBksKyssLCwsNyw3LDcsLDcsNys3Nzc3KysrKywrLCsrLCsrKysrKysrKysrKysrKysrK//AABEIAOEA4AMBIgACEQEDEQH/xAAcAAACAwEBAQEAAAAAAAAAAAAGBwAFCAQDAQL/xABSEAACAQIDBQEJCgoIBgEFAAABAgMEEQAFEgYHEyExQQgXIjI1UWGTsxQ0UlRxc3Sy0dJTVXKBkZKUodPjFRYYIzOxwuIkJWKio8FCNmN1goP/xAAVAQEBAAAAAAAAAAAAAAAAAAAAAf/EABcRAQEBAQAAAAAAAAAAAAAAAAABEUH/2gAMAwEAAhEDEQA/ADPeVvHOVSQp7m4/FVmvxdFrEC3iNfrgM/tAn8Xj9p/k45u6S98Ufzcn1lx+N2W66kzCgWomedXLutkZQLKbDkVP+eCOz+0CfxeP2n+Tif2gT+Lx+0/ycX/eKy/8LVfrp9zE7xWX/har9dPuYKoP7QJ/F4/af5OJ/aBP4vH7T/Jxf94rL/wtV+un3MKfevsnDltYkEDSMjQLITIQTcu69gHKyj9+CNG7E7Qe76KKq4fC4mrwNWq2livWwve1+mFvkm/M1FTBB7h08WVI9Xui+nWwW9uEL2ve18F25byLS/JJ7R8VuWblqGCaKZJKnVFIkigulrqwYA+B0uMFMnAJvM3h/wBFNAPc/H4wc/4mjTp0/wDQ176vR0x772dpZ6CgE9Pp18VE8NdQsQ1+V/QMZ42w20qcyMRqdH90GC6F0+Na9+Zv4owDK/tAn8Xj9p/k4+jugD+Lx+0/ycJLEBxU1txTyx9whdht61fVZhTU8ph4cj6W0x2NrE8jf0YPd8G1lRl1LDLTaNTzaDrXULaWPnHaBiKPcKnbTfEaCumpfcfF4Wnw+NpvqRW6cM2tqt17MWG5zbGpzGOoapKXjZAuhdPUEm/M+bCc3zeW6v5YvZR4A4/tAn8Xj9p/k4vNid8Jr66Gl9x8Lia/D42q2lGfpwxe+m3XtwgcpphLPFG1wryIpt1szAG3pscaV2Z3T0dDVR1UMk5ePVYOylTqVkN7ID0Y9vW2COneXt7/AEUsDcDj8UsLcTRp0gH4DXvf0Y6N2+2f9KU8k3B4GiUx6deu9lVr30r8K1rdmPbbfYinzMRLUNKoiLFeGwHjWve6nzY9titkYctheGBpGV34h4hBIOkLYWUcrKMFEOKPbbaD3BRS1Qj4vD0+Bq031MF62NrXv07MXmAjfT5Fq/kj9omABf7QJ/F4/af5OJ/aBP4vH7T/ACcA26jZSHMqx4J2kVFgaQGMgG4dF7QeVmOGx3isv/C1X66fcwRQf2gT+Lx+0/ycT+0CfxeP2n+Ti/7xWX/har9dPuYneKy/8LVfrp9zBVB/aBP4vH7T/JwZ7td45zWSZPc3A4Sq1+LrvckfAW3TABvN3XUmX0DVELzs4dFs7KRZjY8go/zx++5t98Vnzcf1mwRO6S98Ufzcn1lwa7hfI6fOyfWwFd0l74o/m5PrLg13C+R0+dk+tgpJ7S7WV61lSq11WqrPKAoqJAAA5AAAbkAOzFb/AFwzD4/WftEn3seG1Pv6q+kS/XbFZiodW4LPKqorKhZ6meZRBcCWV3AOtRcBibG2KfuivKkX0RPaS46O5x9/VP0f/WuOfui/KkX0RPaS4hw1Ny3kWl+ST2j4Mfdcfw1/WH24Dty3kWl+ST2j4yuo5YK0fv8A51bKgAyk8ePoQexsZxJx15XlktRIIoI2lkIJCoLmw64bG6WVcokqDmgak4ypwuKjeHoLarWB6al/SMEd25XZqgqcuaSqghkk47rqe19IVLDr05nB3X7AZYIZGWjg5IxBC+g8+uETvgzeCrzIy0zrJHwkGpQQLi9xzAxoLdn5IovmE/ywVkukqnjdXjdo3XmroxVgfOCOYx2ZjnlVUKFnqZ5lBuFlldwD0uAxNjYnnjUW9HLnmyqqihjMkjKoVUFyfDU8vzA4zHm+zVXSqHqKeWFWOkM62BNr2+WwOKjwy3OqmnBFPUTQBubCKVkvbpfSRfHNXVskrtJLI8sjWu8jFmNhYXJuTYAD82PLGntx6D+hqfkPGl7P/uNgKddmMvXIxULDCtQKASiQGziQQ6g4INw2rnfz4SQ2xzD4/WftEn3sekI/5qPpg9rh/b9EAyabkPHi7P8ArGIA/cJtBUTVNSKmqmlURKVE0rMAdXUaibHFfvx2jqYsyVaerniTgIdMUzKt9T3Nla1+n7sKO2LbJ9mauqQvTU0syBtJZFuAbA2+WxH6cUeh2xzD4/WftMn3saH3uNfIJyeZKQ8//wB0xabtcveHK6WOaMpIqEMrCxB1Hrjh30eRar5I/aJiKVfc6eVJvoj+0ixcb/s9qqesp1gqZ4VMFyIpXQE62FyFIubYp+508qTfRH9pFjo7o/39TfR/9bYIX/8AXDMPj9Z+0SfexZbNbWV7VlMrV1WytPECpqJCCC4BBBbmCOzAniz2W9/Uv0iL664o0Lv68jv87F9bAV3Nvvis+bj+s2DXf15Hf52L62ArubffFZ83H9ZsRU7pL3xR/NyfWXBruF8jp87J9bAV3SXvij+bk+suB/YnetLl1KKZKeOQBmbUzEHwjfoBgi2zvcxmEtTPKrU+mSV3F5GvZmJF/A62OOLvHZl8Km9Y38PFr3/aj4pD+u32Ynf9qPikP67fZgCbdFu8q8tqZZagxFXi0DhuSb6ged1HKwwFd0X5Ui+iJ7SXHf3/AGo+KQ/rt9mALb3a58zqVneNYisQj0qSRYMzX5/lfuwGgty3kWl+ST2j4zBlVE08sUKW1yusa35C7MFF/Rc40/uW8i0vySe0fGcNiPKNF9Kg9ouAb+7PdfW0GYJUTtAY1VwdDsT4S2HIoO304u98OwlTmbUxpzEOEJA3EYr42i1rKfgnBDvJ2qfLaMVCRrIeIqaWJA5g8+XyYqN1m8KTNGnWSFIuEEI0sTfUW8/5OClh3jsy+FTesb+Hh8bG5Y9NQU9PJp1xRqjaTcXHmNhywB7xd6s2XVppkp45AEVtTMQfCvy5fJg5yDO2qMujqyoVnh4mkHkDa9vPgOjafPEoqWSpkVmSMAkJa5uQvK5A6nz4UG0+0C7SLHR0MbxyxsZyajSqlQNBAKFje7js8+OUbyJs6Iyx4Y4FqiEMqlmK2Oq4U2v4tuvbj1rdn22YKVscoq2lvBodOGAD4eq4ZrnwLWt24Bc7ZbIT5bKkdQYyzprHDYsLXtzuo53GNA7jvItP+VL7RsAlHlrbUs08jijNMFjConE1arte5ZbebHnJt5LkLNlaRR1K05uJWJQtxAJPFBIFtduvZgjkzLdZXU88lc5gMUMjVDBXOoojcQgAoBq0jpe1+3HTvH3rUuYUD00UU6OzIQXCAeCwJ6OT0Hmw087rzUZFNOwCmWgaQqOYBeEtYegXxmjYjZ/3fWw0pk4XF1+Hp1W0oz9Li99NuvbgPbY3Y6ozKSSOnMYaNQzcRiosTblZThlbL7RLs2klFXRvJLI/HBp9LLpZQoBLlTe6Hs82PGsoW2WZZo3WsNSChDoY9OizX5M173x9odnW2mL10kopGjIg4aJxAQo16rll+Ha1uzAX/f6ofi9V+rH/ABMX2+OTVkdSw6FYj+mRMZv2pyn3JVz02vicJymu1r27bXNv040Zva8gT/kQ/XTBSy7nTypN9Ef2kWDXe7u8q8yqYpacxBUi0HiOQb6ieVlPKxwnNgtrnyypaeONZS0Rj0sSBYsrX5dvg/vwe9/2o+KQ/rt9mCKrvHZl8Km9Y38PHbkm5jMIqmCVmp9McqObSNeysCbeB1sMdHf9qPikP67fZid/2o+KQ/rt9mAN9/Xkd/nY/rYCu5t98Vnzcf1mwP7bb1psxpTTPTxxqWVtSsSfBN+0YIO5t98Vnzcf1mwDV2s2HpMxZGqkZjGCF0uV5HmenXpii7zOVfgpPXP9uBjf7JVCel9zGcDhvq4JfrcWvo/P1xf7oc9SPLVWrqVSYSPdZ5QHAvyuHOq1umCujvM5V+Ck9c/24neZyr8FJ65/twfwyq6hkYMrAFWU3BB6EEciCO3AdvhaUZTOYDIJNUduHfV/iLe2nn0vgOHvM5V+Ck9c/wBuJ3mcq/BSeuf7cA+5LNJoquY100kaGGyGpdlUtqXpxDYm3mx476sznlr4zQzSyRinQMaZ2ZQ2uS4PDNtVtPXna2Ad+z+SxUdOlPACI0vpBJY8yWPM8+pOMlbEeUaL6VB7RcdHujM/hV36ZseGxXlGi+lQe0XBGrtp9nIK+Hg1Clo9QeysV5i9uY+U449k9iaTLjIaVWUyBQ2py3i3t16dTih34NMMtBpzKH46f4WrVazX8XnbAjuNzaSKSq93TvGCsfD90yFb821aeIefZe3owUwdpd3NDXTmeoR2kKhbrIyiw6chhH5xt1X0k81DBPppoZHgjQohIjDFQNRW55dp540T/WWj+N0/rk+9jLe1tDLJmFVIkbvG1RIyuqEqV1k6gwFiLduA0Fkm63LqaaOeKOQSRnUpMjEXt5jyxebVbK0+YRrHUqzKjawFYrzsR1HoJwO7yc+ifKqhaapjaYqmhYZQXJ1r4oQ6ibX6enC53M5nPHmDGtmljiMDgGpdlXVqSwHENtVr+m18A5Nk9kKbLlkWlVlEhBbU5bmL269OuKvP92OX1lQ9RPG7SSW1ESMByUKOQPmAxff1lo/jdP65PvYn9ZKP43T+uT72AzVmu39eiy0S1H/DqHpwmhP8MXQLfTfxRa974GckzaWknSeB9EqX0tYG11KnkwI8UkY0XtdR5O1FVtGmXmYwylCghLlypsVt4RYt0tzvhNbs8qAzOnNbDan/ALzWaiO0f+E+nVrGnxrWv22wRUbS7YVleEFVLxRGSV8BVsTa/igX6DDp7nLyfP8AST7OPApvzp6BI6X3CtKpLSa/c4jBtZbatH57Xwt8rkqwp9zmoC358Eva9u3Ryva37sBZ7z/K1b883/rGoMxyWKsohTzgmN0TUASp5WYcxz6gYFtgNl6WbLKeSppIZJ2QmR5oVaRm1HmxZdRPy4zmuf1Vh/xM/rX+9grRfeZyr8FJ65/txO8zlX4KT1z/AG4zr/WCr+NVHrn+9jopsyr5LmOarcDroeVrfoOCNBd5nKvwUnrn+3E7zOVfgpPXP9uM8T53WISrVFSrDqGlkBHygnGp9nNoaY01OpqoS5ijBBmUsW0gW63vf898FD/eZyr8FJ65/txe7J7D0mXM7UqMpkADanLchzHXpil34VLx5S7RuyNxY/CRip6+cc8Bvc85jNLPViWWSQCNLa3ZreEelybYBn7U7bUeXsi1UhQyAlbIzXA5HxQbYSG2ez1Tm9bLXZfA09NJpVZLqlyiKrDS7BhYgjphk71d3k2aSwPFLHGIkZTr1c7kHlYejBBu42ZfLqFaaR1dg7tqS9vCN+3ngBvZfeTl9PTU1JLKyzxRxwOnCc2kUBGW4FjZgRcG2DvaDOoaOBqioYpElgSFLeMQByAv1IxlHM/K0v0xvanGgt+PkWo/Ki9ouAW++nbajzCGnSlkLlJGZgUZbArYeMBfnj13Mbc0WX0s0dVIyM8upQI2blpAv4IPaMA+wmxsuZzSRRSJGUTWS97EXAtyHpwbd4Sr+NU/6H+zBDyyHOYqyBKiBi0T30kqVvYlTyIB6g4yTsR5RovpUHtFxqbYHIXoaCGlkZXaPVdlvY3dmHXn0OMs7EeUaL6VB7RcBsbCl36bJ1dc1IaWEzCMS67Motq0W8Zh1semG1iYKyn3qs2+JN6yL7+Gjkm8KhpMuSiqJWSphhMMicNzpkUFStwCp59oNsWu3G9aPLqs0zUzykIralcDxuyxHoxnfPa8VFXPMFKiaV3Ck3tqYmxPovgi63VD/m9F87/pOG13R3vCn+kD6j4r9jdztTSVtPUvUQssT6iqhrkWI5XFu3BrvT2NlzOmiiikSMpLrJe9iNLC3IdeeCs47PbI1lcHalgMoQgMQyLYnp4zDzY4M4yqWlmeCdOHKltSkg2uAw5qSOhB640tup2HlyuOdZZI5OKykFL8rAjncenAxt5uiqK6vnqknhRZdFlYNcaUVedhbqpwQtsm2Gr4+DWvTMKZNFQ0mpDaIWctYNq8Tna1/RhmbebY0ub0bUOXs09TKylI9DJqCHW3hOAosqk8z2Yoq7exHHl75caZy6U5pTIHFiVTh6rWva4vbAruV8t0n/8AX2MmA8u9Xm3xNvWRffwwd2+fRZHBLS5nqp53l4qppMl0KqoN49Q6q3K9+WDveHt2mVLCzwtNxSwGlgttNj2g364z3vI2rXMqwVCxtEBEqaWYE8ixvy/KwGpcpzOOqp1nhJaORSVJBFxzHQ8xzGMxDdXm3xNvWRffw/d05tk1H82frNgc2X3yxVlXDTLSuhlbSGMgIHInpbn0wUpu9Xm3xNvWRffw39x2zVVQwVC1URiZ5FKgspuAtj4pOGZiYDKe+Dy1WflJ7NMdey27nMvdFLP7lPC4kUmrXH4mpWvbXfxeduuDzbjc/U1tfPUpPCiylSFYNcWVV52FuzDMln9w5cXca/c1Ndgptq4acwCel7YIo972Sz1eWtDTRmSQyIQoIHIHnzYgYFdx2yNZQzVLVUBiDogUlka5BN/FY+fFpsbvdjr6yOlWmeMuGOouCBpUt0A9FsMvBSy3ubwanLJYEp0hYSIzNxVY8wQOWl18+CHdltJLmFAtRMqK5d1tGCFspsPGYn9+Fj3SR/4ij+bk+suFzk+2VdTRCKnqZIowSQq2tc9eowQ58+3QUymesE8/EUyThTo06hd7eLe1/T0wJ5ft3U55NHltUsMcNQ3hPCjBxoBkFi7sOqgcweV8Bs+8PMnVkaslKsCrA6eYPIjp5sUWW5hJTyrLC5jkTxXHUXFu30EjAOHaLK/6s6KiifjPUaomFQNQCizXGjQb3HaTim7+2Y/gqT1cn8XALne1FXWKq1NQ8wQkqGtyJ5X5DDK3J7F0VdSzvVQCVlm0qS7rYaQbeCwHUnANnd5nsldl0NTMEEkmu4QELydlFgST0A7cZc2I8o0X0qD2i4KdrtpavLq2ejoqiSCmhe0cSm4UEBiLtc+MSeZ7cOPZ/drlirTzrSgSqI5A3Ek5OLMDbXbxudumCjrC23vbe1OVtTCnSFuKJC3FVjbTptbS6/COGTii2k2Ro68oauESmPVo8N1tqtfxWF+g64BW7O7LJtFG2YVkjRS6zDpgACaUCkGz6jfwj2+bCiz6gFPWTwKSyxTNGCepCtYE25X5YP8AeJmc2UVzUmXSvS0+hJOGrXGphzN3uedh29mFpVVTSSNI7andizMepYm5Py3wRrbbvO5KLLp6mIIZI1UqHBK82UG4BB6E9uEr39sx/BUnq5P4uK7ZLaarzCtgo6yoknppnCyRMbBgOYF1seoB5HDn70+UfEx62X7+CuTdFttUZnHUNULEpiZAvCVh1BJvqZvNhg4ptm9l6WhDrSRcISEFhqZrkdPGY269mEfvT23r6fNqmGGqkjjQx6UFrC8aE9R5yTgDSr3G0kkjuaioBdixA0WuTf4HpxY7Kbo6ahq46qOed3j1WV9FjqVkN7KD0Y4R/fJzT47L/wBv2Y+98jNPjsv/AG/Zghld0p/hUX5cv+S4Gt1e7WDM6WSaWWWNklMYEem1gqtfwlPO7HHfutJzqeWPNGarSGMNGHYrpLGxPgFeoA64dOzmzlNQxtHSx8JGbWRqZrtYC/hEkcgMFfdnsmWjpI6ZGZliUqGa1zzJ52AHbjI2z2bvSVEVREFLxHUocEqTYjmAQe3z4Od4G3eYQ5lVxRVciRpKwVRawHm6YMN4m7/LqbJ5aiCnCTKkZD8SQ2JZQeTMR0J7MEdu6feVV5lWPBOkCosDSAxqwNw6L/8AJ2FrMezzYbGMY5Lnc9JIZKaVonKlSy2uVJBI5jzgH82LvvkZp8dl/wC37MDTG293uVtFmFRTRR0zJEVCl0ctzRW5kSAdT5sMPaWpMuR1EjW1PQyObdLtESbX7LnGVMzzCSokeaZzJI/NnPU2Fh09AAxrvKaNJsuiikGqOSmRHW5F1aMAi4IIuD1GCso7L5/JQ1SVMIRpE1ACQEr4QKm4BB6Hz4fe6LeDU5nLOlQkKiNFZeErDmSRz1O3mxb96fKPiY9bL9/Fxs3sdR0LO1JDwi4AY63a4HMeMxt17MB6Z9m1DAyirkgjYg6eMVBI7bavTjNO9erglzWd6Zo3iIj0tHbTyRQbW5db4bW+bYerzGanalRGEaOG1OF5kgjr8mF13mc1/BxetXAMfLNoMsGSxxtPSCYUSqVJTVr4VrefVq5fLhObsqmKPNKV6hkWJWbU0ltI8BgL35dbYHqymaKR435MjMjWN+amx/eMdORZRLV1CU8IBkkJCgmw5Ak8z6AcENPfnm9DPBTCklgkYSMWEJUkDTyvp7L4VmX5FU1CloKeeZQbExRO4B8xKggG3Zg07zOa/g4vWrgr2KztNnkkpcxVxLKwmURASDQRo5m4sdSNywCXqqV4nKSI0bqbMjqVYHzEHmPz4s9ix/zKi+lQe0XHptzm8dXmFRURauHI+pdQsbWA5i/owUZTu7rqR4a+ZE9zwPHUOVkUtw0Ic2HadI6YoZvdB+SR8/H/AJNgV7mof3lb+TD/AJvjw3rbyqPMKEQU4l18VH8NAosAb89R8+KPc7trTZa9SakSWlWMLw1DeKWvfmLdRiK+7/PK7fMx/wDvDg2Iy6NskpzwkZjSj/4AknSfRcnCH3o7Rw19eaiDXoMaL4Ysbi9+VzjRW7PyTRfMJ/lgMt1ezVZFGXlpKmNF8Z3hdVHZzJWw54Ltx2aQU2ZPJUSpChp3XU7BRcshtc9tgf0YfG8XKJavLainhAMkgUKCbDk6k8z6AcZt2q2CrMvjWWpRFR20DS4bnYnoPQDggl385xT1VXTtTzRzKsJBMbBgDqJsbdtsGW6XPctiyqFKmalSUNJdZCmrm7EXvz6WwpNk9iKvMVkalVGEZAbU4XmeY6/Jirz/ACaWkqJKecASx21AG48JQw5j0EYDU+09BDLllS0EUcnEpZDEY0DFtUZ0lbC5JuLW9GENu4yeWkzKnnrqeWnpl4muSoiZIxeNwt2dQouxAF+0jDD2b3xZfBR00LifXFDHG1owRdUANvC6XGOba3banzunOXUKymomZSgkUIvgeG121G3gqcFUm/bNaKeOlFJJBIVaTXwSpsCFtfT+fCh04JNrNiavLhGapUUSEhdLhulr9OnUY9dldgazMImlpkRkV9B1OF8KwPQ+gjFRWUuzVZIgkjpKmRGFw6QSMpHnBC2OKq2NebB5VJS5bT08wAkjQqwBuL3J6j5cZ1z7dlmFHTvUTpGI47aiJATzIUch15kYgF8uy2adikEUkzAaisaM5A5C9lBNrkC/pGHvuG2feOCpFVStGxkUqJ4SpI09mtel/NgR7nTypL9Ef2kWG9thvDpMtlSKoEup01jQgYWuR8Ic7jAJLehstVvmtU0FFUPEWXS0cDlT4C3sVW3W/TC+WnYsECsXJ0hQDfVe2m3W9+VsbG2Yz+KupkqYNXDcsBrFj4LFTyue0HGToqpYsxErX0x1WtrdbLJc29NhgDXc9s5Vw5vTyS0lTEgEl3eGRVF42tclbDnyxpHAPs1vToa2pSmhE3EfVbWgA8EFjz1HsGDjBS/3m7xmyqSFBTibiqzXMmi1iB8E364vN3+05zGjWpMYiJdl0htXim172H+WPHbLYGlzJ43qDLeNSq8NgvIm5vyPmwodotq6nI6qXL6FlFPGVZeKodruoZrnl2k4Be7U+/qr6RL9dsX25/y1R/lP7N8NPJN1FDWU0NXMZ+LUxpNJpcAa5AHaw08hqJsMX2z+6iho6mOphM/EjJK6nBHMFeY0+YnBB3hbbyd17ZpVJOKkQ6Ylj0mPXezO176h8K1vRhk4T+9/eFWZfXRw0zRhGgWQ6kDHUXdTz+RRgpLbVZKaOrmpi/EMTadYGm/IG9rm3Xz4ZUe9Z62FMt9yrH7oVKXi8Utp12j16dAva97XHy4V2d5rJVTyVExBkkN2sLC9gOQ7OmOvYvylRfSoPaLioLdvt1bZbS+6DUiYcRU0iIr41+d9Z83mwusbD2t2ZhzCDgT6wmsP4Bsbi9uZB5c8BvePy3z1HrR93EMZuw19mt9L0tLBTCjV+EipqMxF7cr20G2DrvH5b56j1o+7hAbSUSwVtRDHfRFM6LqNzZWIF/OeWA2Up5YEd5exZzSnjhEwh0Sa9RTXfwSLW1Dz4Sg30Zp8OH1Q+3Bvuj3iVuYVzQVLRlBCzjSgU3DKBz+QnBRbuy2FOVJMpnE3FZWuE0W0gj4Rv1wO7bbnmr66aqFWsYl0+AYi1tKKvXWL+Lfp24/O+Lb2sy6phjpmQK8Wo6kDc9RH+WC/djnstblsVROVMjtIDpFh4LlRy+QYDLaZbeqFPq5mbharf9WnVa/57Xw99iNz7UFdDVGrWUR6/AERW+pGTrrNrar9OzHptJusoqeKorYzNxolkqFu4K61BcXGnmNQ6YXQ305p8OH1Q+3BDi3nbBtmqwKJxDwi55prvqAHwhbpjp3a7GnK6eSEzCbXKZNQTTa6qtraj8HrhKd+nNPhw+qH24nfpzT4cPqh9uCtMMbA4zjtjvgavopaU0ixiTT4YlLWswbpoF+luuOQ76M0+HD6ofbhdjBDT7nTypN9Ef2kWGNvK3aNmlRHKKgQ8OPRYxl7+ETe+oefC57nTypN9Ef2kWNF4KQtPvAfIdWV8Ban3Ox/vuIY9Wv+88XS1ra7dT0woaubXI72tqYtbzXN7YK98Plms/KT2aYYVfunoUyp6sGfirSGYXkFtQj1dNPS/ZghUbF7QnL6yOqEYlKBhoLab6lK9bHpe/TGgt2W8Zs1kmQ04h4Sq1xJrvckfBFumMxYcfc2++Kz5uP6zYEd/dAZtUwz0op554gY3LCKR1vzFr6TzwlK2qklcvM7ySG12kYsxt0uW59MbVIxlzfYP+dVPyRezXAp+7C5jCMsogZYwRSwgguvLwF9OKje9nYTKZ2p6jRKDHZopLN/iLexU36XwhKPd9mMsaSR0cjI6hlYaeasLg9e0Y9u9rmnxKX/ALfvYKPtwGdVM9ZULPUTTKILgSSs4B1rzAYmxw1s+yTL55A1XFTvIFABl0303JA59ly378J3dhE2S1Mk2aK1JHLFoRnUtqYMCR4AY9OfPHlvNpHzmsWoyxGq4Y4Vid1UqA4Z2K2fSfFZTyFueADN4lFHHmVUlOgWJX8ARjwQNI6W5db40Xkux2XRxQTe5IEdUjfiaACGAB1X7CDzvibq8rkp8qp4Z4zHKuvUrWuLyMR084IOB3bTeXlk+X1UMVUGkkhdUXhyC5KkAXKADn58Axf6Uh/DRfrr9uJ/SkP4aP8AXX7cY4yjKZqqURU8ZlkIJCra9hzPX0Yv+9rmnxKX/t+9gCvfNtDUrmbCmqp1j4ScoZXC3538Q2vg12byHLZcqimnipnqHgLyPJpLs5BJZiTcsTzued8WW5TJJ6TL2iqYjE/HdgrWvYqljyv5j+jCh2w2BzF62rmWkkMbTyuG8GxUsSD16W54AAUX9OOygqp4G1wvNC9raoyyG3mutjbkOXoxf7q/K9F87/pONN7R7RUtDGslVIIkZtKnQzXaxNvBU25A9cVGR8wraichp5JpmAsDKzOQPMC17C+PWkz+rhURxVVREgvZEldAL8zyBAFzzxpTvrZP8bX1Uv8ADwoNt9nqnM6+etoIHqKaUrw5VGkNpRUbk9jyZWHMdmIBrKto6uWeKOasqXieRFkR53KsjMAysC1ipBIIPZhtb2tnsuiyyR6WGmWYPHYxBdViwva3PpfCIFK5k4Wk8TVo09uq9rfLflhhbDbP1GV5hBW18D09NGXDysNQGuN0XklzzZgOQ7cB07ichgqamoWqgSVViUqJFvY6uoviu33ZTDTZksdPEkKcBG0oLC5Z7m3n5D9GHON6+UfG19VL/Dwrd5FDJnFb7pyyN6qBY1iZ1UqA4LMVs+k9GU9Lc8Aa7udnMrkyyleeGlaVkJcvp1E6j1vz6Y+71dj6GHKaiWCkhSQBNLogBF3UGxHoJwnzu1zT4lL/ANv3sPek3q5SI0BqxcKARwpfN+RgpW9z7II8zlMhCA0rgF/BF+JFy540TBUo99Dq9uukg2/RhMb0c3hzmGGnyxjVTRyGV0RGUhANJa7qo8ZlHW/PF5uJ2eqaOCpWphaEvIpUNbmAtuwntwBVmuzuVyzO9RDStKxGtn06jyAF7m/S2Lw0cTQ8LSrQlNGjqpQi2n5NPLGft52wuYVGaVM0NLJJG7LpcabGyKO0+cHDKyfedlcNPDFJVBXjjRHXhS8mVQCOSW5EEYCi3ybJUdPljyU9LFHJxIwGRADYnmOWKTub0IqKy4I/u4+o/wCpsNHJd4OXVcywU9QJJWvpXhyC9gSebIB0B7cE4GADtu94cGVvEk0UshlUsOHp5WIHPUw8+M7bwNoEr6+WpjVkRwgCva40qFPQkdRhg90l74o/m5PrLhOYJWv9gvJdD9Fh9muPXa7aFKCkepkVnRCoKpa51MFFrkDqcV+zNUYskppFAJjoY3APQlYgRf8ARhGbW72amvpHppIIUVypLJquNLBh1NuowV771t4kGaRQJDFLGY3ZiZNPMEW5aWOPTdVvHgyynlililkLyawY9NgNIFjqYc+WFnhi7st2qZpBLK1Q0Rjk0WVA1/BBvzI8+KjQOymfpXUkdVGrIkmqyva40sV52JHZfGes43OV9NTyzyPTFIkZ2Cu5NlFza8YF/wA+LqXeHUZKzZZDHFNHTMVWSQMGbUdfMBrdWt+bDY21nL5LVOeRakdjb0pfEUjNxXlmL5uX6pxp3GYtxXlmL5uX6pxp3BIAdst6lPl1SaeWGZ2Cq1002s3ysDgdrN+tG8bqKeouykf/AA7Rb4eLrbjdTHmNWalql4iUVdKoD4vbcn04zvnuXiCrmpwxYRSvGGItfSxF7YKu91Xlei+d/wBJw2e6O94U/wBI/wBD499l9zUdJVQ1K1TuYm1BTGADyta4bl1wU7wdjFzSCOFpWhCSa7qoa/gkW5kefAZ22L2BqszWRqdoVERAbiMw5kEi2lT5sMfIdvYsihGWVUUkk0DEu0JUoeJ/eCxYqfFcA3A53we7vNhVypJlSZpuKym7KFtpBHYTfrig2v3Px11ZLVNVPGZdPgCMEDSqr1J5+LfAIjLagSZlHIAQHqlYA9gMgP8A7xoXfr5Gm/Li+uMZwJNNVXXwjDNyv26G5Xt57YMtsN69RmFK1NJBCisVJZNV/BIPabdmCKDYzY2ozOSSOnaJTGoZuIxAsTblpU40Juk2Rny2llhqDGzPMXBjJItpUdqjndThAbCbay5XJJJFHHIZFCkPflY35WIxoPdXthLmdLJNKiRlJTGAl7W0q1+ZPO7HAGTjkcZe2l3UVtDSyVMz05jjtqCOxbmQosCgHUjtwbbXb5aqkrainSCBlikKhm13IHns1sM/afJBmNA1OzmMTKhLKL2sVbkCfRbBSS7nTypL9Ef2kWGrt1vJgyyZIpopZC6awY9NrXIt4TDnywv81yM7MFaynkFS814CkqaQAbPqGlr3ugH5zhebdbZS5nMkssaRlE0AJexFybm5PnwRqDZHaFK+lSpjVkRywCva40sVN7EjqMIbaTdDXRLU1TPT8NBJMQHfVpF2IA0Wvb045dkt7NTQUiU0cELohYhn1XOpi3YbdTh57TVRlySplYAGShkcgdAWiJNvRzwUhNyXlqm+SX2bY1JjLm5Ly1TfJL7NsajwIHdqNiaPMGRqqMyGMELZ2WwPM+KRfFJ3nsp+Lt66T7+C3Ms7pqcgT1EMJYEqJJFS4HUjURfHH/XCg+O0vr0+9gM6Zzt5XwPNRx1JWniZ4Ej0Rm0akoFuU1HwABcm/pxWbucqiqszpqeZdUTswZQxF7IxHMG45gY0NJNkLEsxytmJJJPAJJPMkntJPO+PSkrMkicSRPlsbr4roYFYcrciOY5Ej8+A4u89lPxdvXSffwuN4dfLkVWtNlchpoZIVldbLJdyzqTeQMR4KKLA25YdH9ccv+O0vr0+9iuzDM8mnbXPLl0zgaQ0jQubC5Au1za5Jt6TgBHYjYejzShirq6NpqmcuZJNbJqIdlHgoQo8FQOQ7MM2ryqOWnamdbxNHwytyPBta1xz6duJkpg4K+5eFwOejg6dHU306fB8a/TtvjH0ObVLEATzlibACRyST0AAPM4DUez+7qgop1np4WSRQQCZHbkRY8mYjpgsxnfc3HWjNYuOKkR6JL8USab6TbxuWNEYBFb39vK+jzIw01QYo+GjadEZ5m9zdlJ/fhO1lY8sryyNqkdi7NyF2JuTYcuuNY562VcY+7PcPGsL8cRa9PZ4/O3W2PzUbOZc9M8kVJRspjZldIYyCLGxBC8/lGAz731s2+OH1UX8PB5uY24rq3MHiqagyxiB3C6EXwgyAG6qD0JwtN2lMkmaUiSIro0lmVwGBFj1B5HDV365ZDSUcD0sUdM7T6S8CLGxXQx0koASLgG3oGCHJiYxxSVFdLcxNVSW66DI1vlte2PKozGrRiry1CMOqs7gjt5gm45YGn9tjuwy1KSsqFgYSrFNKG4snjhWa9tVuvZ0wlt2OUQ1mZ09POuuJ+JqUMVvpjdhzUgjwgMfrIoa6SeDWtU8TyR6tQkZGQsL3v4JUr5+RGHXvY2chiy2R6OljjnDx6Wp4VWQAsA1ii6hdbg27L4KAN9mxlHl6UzUsZjMjOGu7NewW3jE26nATs9trW0MbR0tQYkZtZARGu1gL+EpPQDDG3KZPJNUTivgeVRGCgqoy4B1c9PEBANvNhm5hRZNA+iaLLonsDpkSFTY9DYi9uR5+jBGVsyr5KiV5pm1ySHUzWAuT22AAH5hgpTermoAArDYCw/uovuYqtvOF/SNVwOHweK2jhW0W/6dPK3yY00dn8tigWWaloo0Crqd4YlAvYcyVtzJxRmbaHbStrkVKqfiqralGhFsbWv4Kg9CcUONZZdQZNO5SCLLpnA1FY0hYgAgE2AJtcgX9Iwnd/2WQwVlOsEMcKmC5EaKgJ1nmQoFziBXk4OMm27zCdoaOWpLU8rJA8eiMXjYhCtwmoeASLg39OGHupbKf6Lh91+4ONeTVxxFr8drX18+lrX7LYV2T5NP/SMLrTy8P3UjBhE2nTxAQQQLabc79LYBp7f7J02T0nu7L1aCpR1VZNbPYPdWGmQspuCRzGP3uP2wrK6apWqnMoREKgoi2JJv4qjzduL/AH40zyZS6xoztxY/BRSx6+Yc8Bvc8ZdNFPVmWKSMGNLa0Zb+EelxzwVzd0n74o/m5PrLgAyHYDMKyETU1PxIySA3EjXmOvJnB/dg/wC6S98Ufzcn1lwa7hfI6fOyfWwQnO9Hm/xP/wA0P8TE70eb/E//ADQ/xMMnM9+ccM0sRo3YxyOlxKOekkX8Xttjm7/8fxF/XD7uAX/ejzf4n/5of4mB3aLZyooZRFVRcKRkDhdStdSSAboSOqnl6MaM3eby1zSeSJadodEeu5cNfmBawUefCy7ovypF9ET2kuKGpuW8i0vySe0fCh2W3XZrDW0sslLpSOeJ3bjQmyq4JNhJc2A7MN7ct5Fpfkk9o+BnJt+MdRUQwijdTLKkeoyg21sFvbTztfEUxtpto4KCHjVLFY9QW4UtzN7ch8hxx7KbbUmYmQUrs5jCltSMttV7dRz6HHPvK2VfMqMU8cixniK+pgSLAHly+XCyodWy0h4wFX7rXlwzo0cI876gb34n7sB673dgMwrcxM1NT8SPhouriRrzF7izuD+7Fvk28Sho8vWhqHdKiGIwyII2YK6gqRqW6nn2g2wb7AbWjM6U1CxGICRo9JbV0Cm97D4X7sZi23H/ADOt+lS/XOA7t1Xlei+d/wBJw8N9ezVTXUkMdLFxXWbUw1othoYXu7AdSMAybuJsmK5nJNHOlMQ5jUMpa502BNwPGvi17/8AH8Rf1w+7gLvchstV0EVStXFwjI6FRrRrgAg+Ixt+fAbvO3dZlVZpUz09NxIn0aW4sS3tGinkzgjmCOYwz93W3S5qkzLCYeEyrYuGvqBPYBbpgwwCvyDenl1NS09PNI6ywwxxSKImNnRQrC4FjZgRccsX+QbzMvrKhKeCR2lk1aQY2UeCpY8yLdAcLrMNxdRJLJIKqEB3ZraG5XJNv34t9g90U9BXw1T1EUix67qqsCdSMnby6tfAMDavbCly4RmqZlEhIXSha9rX6dOowl9u8rnz2r915ZEZ4EjWJmLJHZwSxFpGU+K687W54v8AulP8Ki/Ll/yXFh3OXk+f6SfZx4BBZpl8lPK8My6JIyVZbg2PmupIP5jjUm8HKZqrJpIKdOJK6RaV1Kt7MhPNiALAE9cZ53neVq355v8A1hl0+/uNUVfcTmwA/wAUdg/JwR+9y2w1dQ18ktVBwo2p2QNxI2uxeMgWRyeinn6MUvdHe/qb6P8A62xd9/8Aj+Iv64fdwud5e2i5pURSrCYeHHosWDX8Im/IDz4APIxsPK65IMtimkNkipUdiBeyrGCeXbyGMeHGrs3/APp+X/8AHN7HAibP7y6CsqEp4JHaR76QY2UcgWPMi3QHBhjIGwu0IoK6KqMZkCBxoB031KV62PnxoXd1vGXNZJUWBoeEqtcuGvckdii3TBS/7pL3xR/NyfWXBruF8jp87J9bAV3SXvij+bk+suDXcL5HT52T62CM9bU+/qr6RL9dsVmLPao/8dVfSJfrtirviht9zj7+qfo/+tcc/dF+VIvoie0lx79zgf8Ajqn6P/rXHh3RflSL6IntJcQ4am5byLS/JJ7R8VGVbk6OCeKZZ6ktFIkihiliVYMAbJe1xi33LeRaX5JPaPg2JwV9wI7d7AQZoYTNJKnCDBeGVF9Wm99Sn4IxW7684mpstElPK0T8ZBqQ2NiGuMDu4XaOqqpKsVNQ8wRYtOtr2uXvb9AwDC2K2Uiy2nMELu6ly95LXuQBbwQBbwcCWa7laOeolnaepDSyNIQpjsCxvYXToL4ZgOMv7Xbc5jHX1caVkyolRKqqG5ABiAB6AMBozabIkraSSlkZlSQAFktcWIPK4I7PNhed4Wh+MVX60f8ADwn++Dmfx6f9bDA3I7V1lTmLx1NTJKgp3YK7XFwyAH5bE4Bn7C7Dw5WsqwySuJSpPEKm2kEctKjz4XW8PetXUWYz00KwGOMpp1oxPhIrG5DjtY9mPu/XaerpauBaaokhVoSSEawJ1EX/AEYt93GzNJmOXx1ddEtRUyM+uWRjqbSxVb2I6KoH5sACd/HMvg03q2/iYJN3W9WurcygpplgEcnE1aEYHwY3YWJc9qjswUbXbvMsioKuWOkjV0p5XVgW5EISD43YcZvyzMZIJFlhkaORb6XU2IuCDb5QSPz4I1Xt3sNDmixLNJLGIixHDKi+q176lPmwqM/zqbZyc0VCVkidVnLTrqbU11IBQqLWQdnnxcbiNpauqqahamokmVYlKhzex1dcC/dCH/mq/R4/rPgADPM0epqJaiTTrlYs2kWFz5gSf88NvajdBSU2XTVSTVDPHFrCsU0k8uRsgNvz4It3GwWXVGV0ss1KjyOhLMS1ydRHYcMiuy6KaFoJEDRMulkN7EeblzwVl7dZslFmdY8EzyIqwtIDGQDcMi28IEWsx/dj13rbGw5ZUxRQvI6vFrJkKkg6iOWlRy5YPt7OVRZTBDPlq+5JXkMbPESCUKltJuTy1Kp/NhNZzndRVMHqZnmZRpBc3IF72/TgivONgUWXrUZWkDkhZaRY2K9QGjCki/K9jjH98Gey222Ye6aWL3XNw+LEmjVy06lGn5LcsAVbyt1dNl9C1TFLO7h0WzlLWY2PRAf349+5t98Vnzcf1mw685yeGqiMVRGJYyQSpva46dCMcmQ7KUdGzNSwLCXADFSeYHTqTgpP90l74o/m5PrLi53ObYUNNliRVFTHFIJJCVY2NieWO7fHsJV5jLTtTCO0aMG1vp5kgi3I+bC87yeZ+aD1v+3BDmO3WUfGqb932Yn9ecn+NU37vswme8nmfmg9b/txO8nmfmg9b/twU6I9vspU3Wrp1Po5f+sJLfjnUFXmEclNKsyCmRSyG4DB5CR8tiD+fHr3k8z80Hrf9uJ3k8z80Hrf9uCG/uW8i0vySe0fHDtzt1l0uXVccdXE7vBIqqDzJKmwHLrfF/u3yWWjy2Cmm08SPXq0m45uzDnbzEYRw3JZn5oPW/7cFLi2JbDI7yeZ+aD1v+3E7yeZ+aD1v+3FQWbkdrKKky546iojhczu2ljY2KoAf3fuwu9pNm6yprKmenpZ5oZZpHjkSJirqzEhgbcwRi47yeZ+aD1v+3D82Ly16agpoJba4olVrG4uPMcRWWv6k5j8RqvUt9mOLNNn6qnUNUU00Kk2DSIVBPWwuOtgcbMwBb4Nk6jMaWGKm0akm1nW2kW0sPMe0jBMZvyrIampDGnp5ZgpAYxoWsT0vYcsctfQyQu0csbRyLbUjrZhcXFwefQg40luc2OqctjqFqdF5GQrobV0BBvyHnwJbxd1tfWZlUVMIi4chTTqksfBjVTyt5wcAZbKbd5amX0kUlXCrJTxIyk9CEUFTy7DywO73NqMunyuWOmngeUvGQqWvYMCezzYC+8nmfmg9b/txO8nmfmg9b/twVcdzf76qvmV+th8yU6Mbsqk+cgHCu3O7BVeXTzvU8PTJGFXQ+rmGvz5DDWwA3V7bZdA7RSVUMbobMhNtJ81rYu6zMI4ommkcJGo1Fz0A8+EZtrumzCpr6meIQ6JZCy6pLGx84tht7W5RJUZZNTR24jw6Bc2F+XbgFvvhzWLM6eGHL392SpKXZIQXYJpK6iAOl2Av6Rjn3QVUOWxVEeZ2pZHdWRahCpZbEEi46X5Yst0W7ysy6tkmqOHoaBoxofUdRdG6WHKynHtvg2Aq8xqoZKbh6Ui0HW+k31E+Y9hGAY+VT01TEssHDkja9nVRY2Nj2ecHGUsr8qxfTF9qMaW3Z5FLRZdFTz6eIhcnSbjwnZhz+QjCmot0WYrXJORDoWoWQ/3nPSH1dLdbYB65vm0NNHxaiRYowQNTdLnoMcuSbT0lWzLTTpMVALBDewPS+Kfels9NX5e1PBp4hdG8I2FlNzzwN7nNhKvLpahqnh2kRQuh9XMEk35Dz4Bp4mJiYCYmJiYCYmJiYCYmJiYCYmJiYCYgxMTATExMTATExMTATExMTATExMTATExMTAfMTExMB9GPmPuJgPmPuJiYD//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data:image/jpeg;base64,/9j/4AAQSkZJRgABAQAAAQABAAD/2wCEAAkGBxQTERUUExQWFBUXGBwaGRcXGB8cIBseICEiIR8cICEdHyghHR8lHB8cIjEhJSkrLi4uHx8zODMsNygtLiwBCgoKDg0OFA8PFCwZFBksKyssLCwsNyw3LDcsLDcsNys3Nzc3KysrKywrLCsrLCsrKysrKysrKysrKysrKysrK//AABEIAOEA4AMBIgACEQEDEQH/xAAcAAACAwEBAQEAAAAAAAAAAAAGBwAFCAQDAQL/xABSEAACAQIDBQEJCgoIBgEFAAABAgMEEQAFEgYHEyExQQgXIjI1UWGTsxQ0UlRxc3Sy0dJTVXKBkZKUodPjFRYYIzOxwuIkJWKio8FCNmN1goP/xAAVAQEBAAAAAAAAAAAAAAAAAAAAAf/EABcRAQEBAQAAAAAAAAAAAAAAAAABEUH/2gAMAwEAAhEDEQA/ADPeVvHOVSQp7m4/FVmvxdFrEC3iNfrgM/tAn8Xj9p/k45u6S98Ufzcn1lx+N2W66kzCgWomedXLutkZQLKbDkVP+eCOz+0CfxeP2n+Tif2gT+Lx+0/ycX/eKy/8LVfrp9zE7xWX/har9dPuYKoP7QJ/F4/af5OJ/aBP4vH7T/Jxf94rL/wtV+un3MKfevsnDltYkEDSMjQLITIQTcu69gHKyj9+CNG7E7Qe76KKq4fC4mrwNWq2livWwve1+mFvkm/M1FTBB7h08WVI9Xui+nWwW9uEL2ve18F25byLS/JJ7R8VuWblqGCaKZJKnVFIkigulrqwYA+B0uMFMnAJvM3h/wBFNAPc/H4wc/4mjTp0/wDQ176vR0x772dpZ6CgE9Pp18VE8NdQsQ1+V/QMZ42w20qcyMRqdH90GC6F0+Na9+Zv4owDK/tAn8Xj9p/k4+jugD+Lx+0/ycJLEBxU1txTyx9whdht61fVZhTU8ph4cj6W0x2NrE8jf0YPd8G1lRl1LDLTaNTzaDrXULaWPnHaBiKPcKnbTfEaCumpfcfF4Wnw+NpvqRW6cM2tqt17MWG5zbGpzGOoapKXjZAuhdPUEm/M+bCc3zeW6v5YvZR4A4/tAn8Xj9p/k4vNid8Jr66Gl9x8Lia/D42q2lGfpwxe+m3XtwgcpphLPFG1wryIpt1szAG3pscaV2Z3T0dDVR1UMk5ePVYOylTqVkN7ID0Y9vW2COneXt7/AEUsDcDj8UsLcTRp0gH4DXvf0Y6N2+2f9KU8k3B4GiUx6deu9lVr30r8K1rdmPbbfYinzMRLUNKoiLFeGwHjWve6nzY9titkYctheGBpGV34h4hBIOkLYWUcrKMFEOKPbbaD3BRS1Qj4vD0+Bq031MF62NrXv07MXmAjfT5Fq/kj9omABf7QJ/F4/af5OJ/aBP4vH7T/ACcA26jZSHMqx4J2kVFgaQGMgG4dF7QeVmOGx3isv/C1X66fcwRQf2gT+Lx+0/ycT+0CfxeP2n+Ti/7xWX/har9dPuYneKy/8LVfrp9zBVB/aBP4vH7T/JwZ7td45zWSZPc3A4Sq1+LrvckfAW3TABvN3XUmX0DVELzs4dFs7KRZjY8go/zx++5t98Vnzcf1mwRO6S98Ufzcn1lwa7hfI6fOyfWwFd0l74o/m5PrLg13C+R0+dk+tgpJ7S7WV61lSq11WqrPKAoqJAAA5AAAbkAOzFb/AFwzD4/WftEn3seG1Pv6q+kS/XbFZiodW4LPKqorKhZ6meZRBcCWV3AOtRcBibG2KfuivKkX0RPaS46O5x9/VP0f/WuOfui/KkX0RPaS4hw1Ny3kWl+ST2j4Mfdcfw1/WH24Dty3kWl+ST2j4yuo5YK0fv8A51bKgAyk8ePoQexsZxJx15XlktRIIoI2lkIJCoLmw64bG6WVcokqDmgak4ypwuKjeHoLarWB6al/SMEd25XZqgqcuaSqghkk47rqe19IVLDr05nB3X7AZYIZGWjg5IxBC+g8+uETvgzeCrzIy0zrJHwkGpQQLi9xzAxoLdn5IovmE/ywVkukqnjdXjdo3XmroxVgfOCOYx2ZjnlVUKFnqZ5lBuFlldwD0uAxNjYnnjUW9HLnmyqqihjMkjKoVUFyfDU8vzA4zHm+zVXSqHqKeWFWOkM62BNr2+WwOKjwy3OqmnBFPUTQBubCKVkvbpfSRfHNXVskrtJLI8sjWu8jFmNhYXJuTYAD82PLGntx6D+hqfkPGl7P/uNgKddmMvXIxULDCtQKASiQGziQQ6g4INw2rnfz4SQ2xzD4/WftEn3sekI/5qPpg9rh/b9EAyabkPHi7P8ArGIA/cJtBUTVNSKmqmlURKVE0rMAdXUaibHFfvx2jqYsyVaerniTgIdMUzKt9T3Nla1+n7sKO2LbJ9mauqQvTU0syBtJZFuAbA2+WxH6cUeh2xzD4/WftMn3saH3uNfIJyeZKQ8//wB0xabtcveHK6WOaMpIqEMrCxB1Hrjh30eRar5I/aJiKVfc6eVJvoj+0ixcb/s9qqesp1gqZ4VMFyIpXQE62FyFIubYp+508qTfRH9pFjo7o/39TfR/9bYIX/8AXDMPj9Z+0SfexZbNbWV7VlMrV1WytPECpqJCCC4BBBbmCOzAniz2W9/Uv0iL664o0Lv68jv87F9bAV3Nvvis+bj+s2DXf15Hf52L62ArubffFZ83H9ZsRU7pL3xR/NyfWXBruF8jp87J9bAV3SXvij+bk+suB/YnetLl1KKZKeOQBmbUzEHwjfoBgi2zvcxmEtTPKrU+mSV3F5GvZmJF/A62OOLvHZl8Km9Y38PFr3/aj4pD+u32Ynf9qPikP67fZgCbdFu8q8tqZZagxFXi0DhuSb6ged1HKwwFd0X5Ui+iJ7SXHf3/AGo+KQ/rt9mALb3a58zqVneNYisQj0qSRYMzX5/lfuwGgty3kWl+ST2j4zBlVE08sUKW1yusa35C7MFF/Rc40/uW8i0vySe0fGcNiPKNF9Kg9ouAb+7PdfW0GYJUTtAY1VwdDsT4S2HIoO304u98OwlTmbUxpzEOEJA3EYr42i1rKfgnBDvJ2qfLaMVCRrIeIqaWJA5g8+XyYqN1m8KTNGnWSFIuEEI0sTfUW8/5OClh3jsy+FTesb+Hh8bG5Y9NQU9PJp1xRqjaTcXHmNhywB7xd6s2XVppkp45AEVtTMQfCvy5fJg5yDO2qMujqyoVnh4mkHkDa9vPgOjafPEoqWSpkVmSMAkJa5uQvK5A6nz4UG0+0C7SLHR0MbxyxsZyajSqlQNBAKFje7js8+OUbyJs6Iyx4Y4FqiEMqlmK2Oq4U2v4tuvbj1rdn22YKVscoq2lvBodOGAD4eq4ZrnwLWt24Bc7ZbIT5bKkdQYyzprHDYsLXtzuo53GNA7jvItP+VL7RsAlHlrbUs08jijNMFjConE1arte5ZbebHnJt5LkLNlaRR1K05uJWJQtxAJPFBIFtduvZgjkzLdZXU88lc5gMUMjVDBXOoojcQgAoBq0jpe1+3HTvH3rUuYUD00UU6OzIQXCAeCwJ6OT0Hmw087rzUZFNOwCmWgaQqOYBeEtYegXxmjYjZ/3fWw0pk4XF1+Hp1W0oz9Li99NuvbgPbY3Y6ozKSSOnMYaNQzcRiosTblZThlbL7RLs2klFXRvJLI/HBp9LLpZQoBLlTe6Hs82PGsoW2WZZo3WsNSChDoY9OizX5M173x9odnW2mL10kopGjIg4aJxAQo16rll+Ha1uzAX/f6ofi9V+rH/ABMX2+OTVkdSw6FYj+mRMZv2pyn3JVz02vicJymu1r27bXNv040Zva8gT/kQ/XTBSy7nTypN9Ef2kWDXe7u8q8yqYpacxBUi0HiOQb6ieVlPKxwnNgtrnyypaeONZS0Rj0sSBYsrX5dvg/vwe9/2o+KQ/rt9mCKrvHZl8Km9Y38PHbkm5jMIqmCVmp9McqObSNeysCbeB1sMdHf9qPikP67fZid/2o+KQ/rt9mAN9/Xkd/nY/rYCu5t98Vnzcf1mwP7bb1psxpTTPTxxqWVtSsSfBN+0YIO5t98Vnzcf1mwDV2s2HpMxZGqkZjGCF0uV5HmenXpii7zOVfgpPXP9uBjf7JVCel9zGcDhvq4JfrcWvo/P1xf7oc9SPLVWrqVSYSPdZ5QHAvyuHOq1umCujvM5V+Ck9c/24neZyr8FJ65/twfwyq6hkYMrAFWU3BB6EEciCO3AdvhaUZTOYDIJNUduHfV/iLe2nn0vgOHvM5V+Ck9c/wBuJ3mcq/BSeuf7cA+5LNJoquY100kaGGyGpdlUtqXpxDYm3mx476sznlr4zQzSyRinQMaZ2ZQ2uS4PDNtVtPXna2Ad+z+SxUdOlPACI0vpBJY8yWPM8+pOMlbEeUaL6VB7RcdHujM/hV36ZseGxXlGi+lQe0XBGrtp9nIK+Hg1Clo9QeysV5i9uY+U449k9iaTLjIaVWUyBQ2py3i3t16dTih34NMMtBpzKH46f4WrVazX8XnbAjuNzaSKSq93TvGCsfD90yFb821aeIefZe3owUwdpd3NDXTmeoR2kKhbrIyiw6chhH5xt1X0k81DBPppoZHgjQohIjDFQNRW55dp540T/WWj+N0/rk+9jLe1tDLJmFVIkbvG1RIyuqEqV1k6gwFiLduA0Fkm63LqaaOeKOQSRnUpMjEXt5jyxebVbK0+YRrHUqzKjawFYrzsR1HoJwO7yc+ifKqhaapjaYqmhYZQXJ1r4oQ6ibX6enC53M5nPHmDGtmljiMDgGpdlXVqSwHENtVr+m18A5Nk9kKbLlkWlVlEhBbU5bmL269OuKvP92OX1lQ9RPG7SSW1ESMByUKOQPmAxff1lo/jdP65PvYn9ZKP43T+uT72AzVmu39eiy0S1H/DqHpwmhP8MXQLfTfxRa974GckzaWknSeB9EqX0tYG11KnkwI8UkY0XtdR5O1FVtGmXmYwylCghLlypsVt4RYt0tzvhNbs8qAzOnNbDan/ALzWaiO0f+E+nVrGnxrWv22wRUbS7YVleEFVLxRGSV8BVsTa/igX6DDp7nLyfP8AST7OPApvzp6BI6X3CtKpLSa/c4jBtZbatH57Xwt8rkqwp9zmoC358Eva9u3Ryva37sBZ7z/K1b883/rGoMxyWKsohTzgmN0TUASp5WYcxz6gYFtgNl6WbLKeSppIZJ2QmR5oVaRm1HmxZdRPy4zmuf1Vh/xM/rX+9grRfeZyr8FJ65/txO8zlX4KT1z/AG4zr/WCr+NVHrn+9jopsyr5LmOarcDroeVrfoOCNBd5nKvwUnrn+3E7zOVfgpPXP9uM8T53WISrVFSrDqGlkBHygnGp9nNoaY01OpqoS5ijBBmUsW0gW63vf898FD/eZyr8FJ65/txe7J7D0mXM7UqMpkADanLchzHXpil34VLx5S7RuyNxY/CRip6+cc8Bvc85jNLPViWWSQCNLa3ZreEelybYBn7U7bUeXsi1UhQyAlbIzXA5HxQbYSG2ez1Tm9bLXZfA09NJpVZLqlyiKrDS7BhYgjphk71d3k2aSwPFLHGIkZTr1c7kHlYejBBu42ZfLqFaaR1dg7tqS9vCN+3ngBvZfeTl9PTU1JLKyzxRxwOnCc2kUBGW4FjZgRcG2DvaDOoaOBqioYpElgSFLeMQByAv1IxlHM/K0v0xvanGgt+PkWo/Ki9ouAW++nbajzCGnSlkLlJGZgUZbArYeMBfnj13Mbc0WX0s0dVIyM8upQI2blpAv4IPaMA+wmxsuZzSRRSJGUTWS97EXAtyHpwbd4Sr+NU/6H+zBDyyHOYqyBKiBi0T30kqVvYlTyIB6g4yTsR5RovpUHtFxqbYHIXoaCGlkZXaPVdlvY3dmHXn0OMs7EeUaL6VB7RcBsbCl36bJ1dc1IaWEzCMS67Motq0W8Zh1semG1iYKyn3qs2+JN6yL7+Gjkm8KhpMuSiqJWSphhMMicNzpkUFStwCp59oNsWu3G9aPLqs0zUzykIralcDxuyxHoxnfPa8VFXPMFKiaV3Ck3tqYmxPovgi63VD/m9F87/pOG13R3vCn+kD6j4r9jdztTSVtPUvUQssT6iqhrkWI5XFu3BrvT2NlzOmiiikSMpLrJe9iNLC3IdeeCs47PbI1lcHalgMoQgMQyLYnp4zDzY4M4yqWlmeCdOHKltSkg2uAw5qSOhB640tup2HlyuOdZZI5OKykFL8rAjncenAxt5uiqK6vnqknhRZdFlYNcaUVedhbqpwQtsm2Gr4+DWvTMKZNFQ0mpDaIWctYNq8Tna1/RhmbebY0ub0bUOXs09TKylI9DJqCHW3hOAosqk8z2Yoq7exHHl75caZy6U5pTIHFiVTh6rWva4vbAruV8t0n/8AX2MmA8u9Xm3xNvWRffwwd2+fRZHBLS5nqp53l4qppMl0KqoN49Q6q3K9+WDveHt2mVLCzwtNxSwGlgttNj2g364z3vI2rXMqwVCxtEBEqaWYE8ixvy/KwGpcpzOOqp1nhJaORSVJBFxzHQ8xzGMxDdXm3xNvWRffw/d05tk1H82frNgc2X3yxVlXDTLSuhlbSGMgIHInpbn0wUpu9Xm3xNvWRffw39x2zVVQwVC1URiZ5FKgspuAtj4pOGZiYDKe+Dy1WflJ7NMdey27nMvdFLP7lPC4kUmrXH4mpWvbXfxeduuDzbjc/U1tfPUpPCiylSFYNcWVV52FuzDMln9w5cXca/c1Ndgptq4acwCel7YIo972Sz1eWtDTRmSQyIQoIHIHnzYgYFdx2yNZQzVLVUBiDogUlka5BN/FY+fFpsbvdjr6yOlWmeMuGOouCBpUt0A9FsMvBSy3ubwanLJYEp0hYSIzNxVY8wQOWl18+CHdltJLmFAtRMqK5d1tGCFspsPGYn9+Fj3SR/4ij+bk+suFzk+2VdTRCKnqZIowSQq2tc9eowQ58+3QUymesE8/EUyThTo06hd7eLe1/T0wJ5ft3U55NHltUsMcNQ3hPCjBxoBkFi7sOqgcweV8Bs+8PMnVkaslKsCrA6eYPIjp5sUWW5hJTyrLC5jkTxXHUXFu30EjAOHaLK/6s6KiifjPUaomFQNQCizXGjQb3HaTim7+2Y/gqT1cn8XALne1FXWKq1NQ8wQkqGtyJ5X5DDK3J7F0VdSzvVQCVlm0qS7rYaQbeCwHUnANnd5nsldl0NTMEEkmu4QELydlFgST0A7cZc2I8o0X0qD2i4KdrtpavLq2ejoqiSCmhe0cSm4UEBiLtc+MSeZ7cOPZ/drlirTzrSgSqI5A3Ek5OLMDbXbxudumCjrC23vbe1OVtTCnSFuKJC3FVjbTptbS6/COGTii2k2Ro68oauESmPVo8N1tqtfxWF+g64BW7O7LJtFG2YVkjRS6zDpgACaUCkGz6jfwj2+bCiz6gFPWTwKSyxTNGCepCtYE25X5YP8AeJmc2UVzUmXSvS0+hJOGrXGphzN3uedh29mFpVVTSSNI7andizMepYm5Py3wRrbbvO5KLLp6mIIZI1UqHBK82UG4BB6E9uEr39sx/BUnq5P4uK7ZLaarzCtgo6yoknppnCyRMbBgOYF1seoB5HDn70+UfEx62X7+CuTdFttUZnHUNULEpiZAvCVh1BJvqZvNhg4ptm9l6WhDrSRcISEFhqZrkdPGY269mEfvT23r6fNqmGGqkjjQx6UFrC8aE9R5yTgDSr3G0kkjuaioBdixA0WuTf4HpxY7Kbo6ahq46qOed3j1WV9FjqVkN7KD0Y4R/fJzT47L/wBv2Y+98jNPjsv/AG/Zghld0p/hUX5cv+S4Gt1e7WDM6WSaWWWNklMYEem1gqtfwlPO7HHfutJzqeWPNGarSGMNGHYrpLGxPgFeoA64dOzmzlNQxtHSx8JGbWRqZrtYC/hEkcgMFfdnsmWjpI6ZGZliUqGa1zzJ52AHbjI2z2bvSVEVREFLxHUocEqTYjmAQe3z4Od4G3eYQ5lVxRVciRpKwVRawHm6YMN4m7/LqbJ5aiCnCTKkZD8SQ2JZQeTMR0J7MEdu6feVV5lWPBOkCosDSAxqwNw6L/8AJ2FrMezzYbGMY5Lnc9JIZKaVonKlSy2uVJBI5jzgH82LvvkZp8dl/wC37MDTG293uVtFmFRTRR0zJEVCl0ctzRW5kSAdT5sMPaWpMuR1EjW1PQyObdLtESbX7LnGVMzzCSokeaZzJI/NnPU2Fh09AAxrvKaNJsuiikGqOSmRHW5F1aMAi4IIuD1GCso7L5/JQ1SVMIRpE1ACQEr4QKm4BB6Hz4fe6LeDU5nLOlQkKiNFZeErDmSRz1O3mxb96fKPiY9bL9/Fxs3sdR0LO1JDwi4AY63a4HMeMxt17MB6Z9m1DAyirkgjYg6eMVBI7bavTjNO9erglzWd6Zo3iIj0tHbTyRQbW5db4bW+bYerzGanalRGEaOG1OF5kgjr8mF13mc1/BxetXAMfLNoMsGSxxtPSCYUSqVJTVr4VrefVq5fLhObsqmKPNKV6hkWJWbU0ltI8BgL35dbYHqymaKR435MjMjWN+amx/eMdORZRLV1CU8IBkkJCgmw5Ak8z6AcENPfnm9DPBTCklgkYSMWEJUkDTyvp7L4VmX5FU1CloKeeZQbExRO4B8xKggG3Zg07zOa/g4vWrgr2KztNnkkpcxVxLKwmURASDQRo5m4sdSNywCXqqV4nKSI0bqbMjqVYHzEHmPz4s9ix/zKi+lQe0XHptzm8dXmFRURauHI+pdQsbWA5i/owUZTu7rqR4a+ZE9zwPHUOVkUtw0Ic2HadI6YoZvdB+SR8/H/AJNgV7mof3lb+TD/AJvjw3rbyqPMKEQU4l18VH8NAosAb89R8+KPc7trTZa9SakSWlWMLw1DeKWvfmLdRiK+7/PK7fMx/wDvDg2Iy6NskpzwkZjSj/4AknSfRcnCH3o7Rw19eaiDXoMaL4Ysbi9+VzjRW7PyTRfMJ/lgMt1ezVZFGXlpKmNF8Z3hdVHZzJWw54Ltx2aQU2ZPJUSpChp3XU7BRcshtc9tgf0YfG8XKJavLainhAMkgUKCbDk6k8z6AcZt2q2CrMvjWWpRFR20DS4bnYnoPQDggl385xT1VXTtTzRzKsJBMbBgDqJsbdtsGW6XPctiyqFKmalSUNJdZCmrm7EXvz6WwpNk9iKvMVkalVGEZAbU4XmeY6/Jirz/ACaWkqJKecASx21AG48JQw5j0EYDU+09BDLllS0EUcnEpZDEY0DFtUZ0lbC5JuLW9GENu4yeWkzKnnrqeWnpl4muSoiZIxeNwt2dQouxAF+0jDD2b3xZfBR00LifXFDHG1owRdUANvC6XGOba3banzunOXUKymomZSgkUIvgeG121G3gqcFUm/bNaKeOlFJJBIVaTXwSpsCFtfT+fCh04JNrNiavLhGapUUSEhdLhulr9OnUY9dldgazMImlpkRkV9B1OF8KwPQ+gjFRWUuzVZIgkjpKmRGFw6QSMpHnBC2OKq2NebB5VJS5bT08wAkjQqwBuL3J6j5cZ1z7dlmFHTvUTpGI47aiJATzIUch15kYgF8uy2adikEUkzAaisaM5A5C9lBNrkC/pGHvuG2feOCpFVStGxkUqJ4SpI09mtel/NgR7nTypL9Ef2kWG9thvDpMtlSKoEup01jQgYWuR8Ic7jAJLehstVvmtU0FFUPEWXS0cDlT4C3sVW3W/TC+WnYsECsXJ0hQDfVe2m3W9+VsbG2Yz+KupkqYNXDcsBrFj4LFTyue0HGToqpYsxErX0x1WtrdbLJc29NhgDXc9s5Vw5vTyS0lTEgEl3eGRVF42tclbDnyxpHAPs1vToa2pSmhE3EfVbWgA8EFjz1HsGDjBS/3m7xmyqSFBTibiqzXMmi1iB8E364vN3+05zGjWpMYiJdl0htXim172H+WPHbLYGlzJ43qDLeNSq8NgvIm5vyPmwodotq6nI6qXL6FlFPGVZeKodruoZrnl2k4Be7U+/qr6RL9dsX25/y1R/lP7N8NPJN1FDWU0NXMZ+LUxpNJpcAa5AHaw08hqJsMX2z+6iho6mOphM/EjJK6nBHMFeY0+YnBB3hbbyd17ZpVJOKkQ6Ylj0mPXezO176h8K1vRhk4T+9/eFWZfXRw0zRhGgWQ6kDHUXdTz+RRgpLbVZKaOrmpi/EMTadYGm/IG9rm3Xz4ZUe9Z62FMt9yrH7oVKXi8Utp12j16dAva97XHy4V2d5rJVTyVExBkkN2sLC9gOQ7OmOvYvylRfSoPaLioLdvt1bZbS+6DUiYcRU0iIr41+d9Z83mwusbD2t2ZhzCDgT6wmsP4Bsbi9uZB5c8BvePy3z1HrR93EMZuw19mt9L0tLBTCjV+EipqMxF7cr20G2DrvH5b56j1o+7hAbSUSwVtRDHfRFM6LqNzZWIF/OeWA2Up5YEd5exZzSnjhEwh0Sa9RTXfwSLW1Dz4Sg30Zp8OH1Q+3Bvuj3iVuYVzQVLRlBCzjSgU3DKBz+QnBRbuy2FOVJMpnE3FZWuE0W0gj4Rv1wO7bbnmr66aqFWsYl0+AYi1tKKvXWL+Lfp24/O+Lb2sy6phjpmQK8Wo6kDc9RH+WC/djnstblsVROVMjtIDpFh4LlRy+QYDLaZbeqFPq5mbharf9WnVa/57Xw99iNz7UFdDVGrWUR6/AERW+pGTrrNrar9OzHptJusoqeKorYzNxolkqFu4K61BcXGnmNQ6YXQ305p8OH1Q+3BDi3nbBtmqwKJxDwi55prvqAHwhbpjp3a7GnK6eSEzCbXKZNQTTa6qtraj8HrhKd+nNPhw+qH24nfpzT4cPqh9uCtMMbA4zjtjvgavopaU0ixiTT4YlLWswbpoF+luuOQ76M0+HD6ofbhdjBDT7nTypN9Ef2kWGNvK3aNmlRHKKgQ8OPRYxl7+ETe+oefC57nTypN9Ef2kWNF4KQtPvAfIdWV8Ban3Ox/vuIY9Wv+88XS1ra7dT0woaubXI72tqYtbzXN7YK98Plms/KT2aYYVfunoUyp6sGfirSGYXkFtQj1dNPS/ZghUbF7QnL6yOqEYlKBhoLab6lK9bHpe/TGgt2W8Zs1kmQ04h4Sq1xJrvckfBFumMxYcfc2++Kz5uP6zYEd/dAZtUwz0op554gY3LCKR1vzFr6TzwlK2qklcvM7ySG12kYsxt0uW59MbVIxlzfYP+dVPyRezXAp+7C5jCMsogZYwRSwgguvLwF9OKje9nYTKZ2p6jRKDHZopLN/iLexU36XwhKPd9mMsaSR0cjI6hlYaeasLg9e0Y9u9rmnxKX/ALfvYKPtwGdVM9ZULPUTTKILgSSs4B1rzAYmxw1s+yTL55A1XFTvIFABl0303JA59ly378J3dhE2S1Mk2aK1JHLFoRnUtqYMCR4AY9OfPHlvNpHzmsWoyxGq4Y4Vid1UqA4Z2K2fSfFZTyFueADN4lFHHmVUlOgWJX8ARjwQNI6W5db40Xkux2XRxQTe5IEdUjfiaACGAB1X7CDzvibq8rkp8qp4Z4zHKuvUrWuLyMR084IOB3bTeXlk+X1UMVUGkkhdUXhyC5KkAXKADn58Axf6Uh/DRfrr9uJ/SkP4aP8AXX7cY4yjKZqqURU8ZlkIJCra9hzPX0Yv+9rmnxKX/t+9gCvfNtDUrmbCmqp1j4ScoZXC3538Q2vg12byHLZcqimnipnqHgLyPJpLs5BJZiTcsTzued8WW5TJJ6TL2iqYjE/HdgrWvYqljyv5j+jCh2w2BzF62rmWkkMbTyuG8GxUsSD16W54AAUX9OOygqp4G1wvNC9raoyyG3mutjbkOXoxf7q/K9F87/pONN7R7RUtDGslVIIkZtKnQzXaxNvBU25A9cVGR8wraichp5JpmAsDKzOQPMC17C+PWkz+rhURxVVREgvZEldAL8zyBAFzzxpTvrZP8bX1Uv8ADwoNt9nqnM6+etoIHqKaUrw5VGkNpRUbk9jyZWHMdmIBrKto6uWeKOasqXieRFkR53KsjMAysC1ipBIIPZhtb2tnsuiyyR6WGmWYPHYxBdViwva3PpfCIFK5k4Wk8TVo09uq9rfLflhhbDbP1GV5hBW18D09NGXDysNQGuN0XklzzZgOQ7cB07ichgqamoWqgSVViUqJFvY6uoviu33ZTDTZksdPEkKcBG0oLC5Z7m3n5D9GHON6+UfG19VL/Dwrd5FDJnFb7pyyN6qBY1iZ1UqA4LMVs+k9GU9Lc8Aa7udnMrkyyleeGlaVkJcvp1E6j1vz6Y+71dj6GHKaiWCkhSQBNLogBF3UGxHoJwnzu1zT4lL/ANv3sPek3q5SI0BqxcKARwpfN+RgpW9z7II8zlMhCA0rgF/BF+JFy540TBUo99Dq9uukg2/RhMb0c3hzmGGnyxjVTRyGV0RGUhANJa7qo8ZlHW/PF5uJ2eqaOCpWphaEvIpUNbmAtuwntwBVmuzuVyzO9RDStKxGtn06jyAF7m/S2Lw0cTQ8LSrQlNGjqpQi2n5NPLGft52wuYVGaVM0NLJJG7LpcabGyKO0+cHDKyfedlcNPDFJVBXjjRHXhS8mVQCOSW5EEYCi3ybJUdPljyU9LFHJxIwGRADYnmOWKTub0IqKy4I/u4+o/wCpsNHJd4OXVcywU9QJJWvpXhyC9gSebIB0B7cE4GADtu94cGVvEk0UshlUsOHp5WIHPUw8+M7bwNoEr6+WpjVkRwgCva40qFPQkdRhg90l74o/m5PrLhOYJWv9gvJdD9Fh9muPXa7aFKCkepkVnRCoKpa51MFFrkDqcV+zNUYskppFAJjoY3APQlYgRf8ARhGbW72amvpHppIIUVypLJquNLBh1NuowV771t4kGaRQJDFLGY3ZiZNPMEW5aWOPTdVvHgyynlililkLyawY9NgNIFjqYc+WFnhi7st2qZpBLK1Q0Rjk0WVA1/BBvzI8+KjQOymfpXUkdVGrIkmqyva40sV52JHZfGes43OV9NTyzyPTFIkZ2Cu5NlFza8YF/wA+LqXeHUZKzZZDHFNHTMVWSQMGbUdfMBrdWt+bDY21nL5LVOeRakdjb0pfEUjNxXlmL5uX6pxp3GYtxXlmL5uX6pxp3BIAdst6lPl1SaeWGZ2Cq1002s3ysDgdrN+tG8bqKeouykf/AA7Rb4eLrbjdTHmNWalql4iUVdKoD4vbcn04zvnuXiCrmpwxYRSvGGItfSxF7YKu91Xlei+d/wBJw2e6O94U/wBI/wBD499l9zUdJVQ1K1TuYm1BTGADyta4bl1wU7wdjFzSCOFpWhCSa7qoa/gkW5kefAZ22L2BqszWRqdoVERAbiMw5kEi2lT5sMfIdvYsihGWVUUkk0DEu0JUoeJ/eCxYqfFcA3A53we7vNhVypJlSZpuKym7KFtpBHYTfrig2v3Px11ZLVNVPGZdPgCMEDSqr1J5+LfAIjLagSZlHIAQHqlYA9gMgP8A7xoXfr5Gm/Li+uMZwJNNVXXwjDNyv26G5Xt57YMtsN69RmFK1NJBCisVJZNV/BIPabdmCKDYzY2ozOSSOnaJTGoZuIxAsTblpU40Juk2Rny2llhqDGzPMXBjJItpUdqjndThAbCbay5XJJJFHHIZFCkPflY35WIxoPdXthLmdLJNKiRlJTGAl7W0q1+ZPO7HAGTjkcZe2l3UVtDSyVMz05jjtqCOxbmQosCgHUjtwbbXb5aqkrainSCBlikKhm13IHns1sM/afJBmNA1OzmMTKhLKL2sVbkCfRbBSS7nTypL9Ef2kWGrt1vJgyyZIpopZC6awY9NrXIt4TDnywv81yM7MFaynkFS814CkqaQAbPqGlr3ugH5zhebdbZS5nMkssaRlE0AJexFybm5PnwRqDZHaFK+lSpjVkRywCva40sVN7EjqMIbaTdDXRLU1TPT8NBJMQHfVpF2IA0Wvb045dkt7NTQUiU0cELohYhn1XOpi3YbdTh57TVRlySplYAGShkcgdAWiJNvRzwUhNyXlqm+SX2bY1JjLm5Ly1TfJL7NsajwIHdqNiaPMGRqqMyGMELZ2WwPM+KRfFJ3nsp+Lt66T7+C3Ms7pqcgT1EMJYEqJJFS4HUjURfHH/XCg+O0vr0+9gM6Zzt5XwPNRx1JWniZ4Ej0Rm0akoFuU1HwABcm/pxWbucqiqszpqeZdUTswZQxF7IxHMG45gY0NJNkLEsxytmJJJPAJJPMkntJPO+PSkrMkicSRPlsbr4roYFYcrciOY5Ej8+A4u89lPxdvXSffwuN4dfLkVWtNlchpoZIVldbLJdyzqTeQMR4KKLA25YdH9ccv+O0vr0+9iuzDM8mnbXPLl0zgaQ0jQubC5Au1za5Jt6TgBHYjYejzShirq6NpqmcuZJNbJqIdlHgoQo8FQOQ7MM2ryqOWnamdbxNHwytyPBta1xz6duJkpg4K+5eFwOejg6dHU306fB8a/TtvjH0ObVLEATzlibACRyST0AAPM4DUez+7qgop1np4WSRQQCZHbkRY8mYjpgsxnfc3HWjNYuOKkR6JL8USab6TbxuWNEYBFb39vK+jzIw01QYo+GjadEZ5m9zdlJ/fhO1lY8sryyNqkdi7NyF2JuTYcuuNY562VcY+7PcPGsL8cRa9PZ4/O3W2PzUbOZc9M8kVJRspjZldIYyCLGxBC8/lGAz731s2+OH1UX8PB5uY24rq3MHiqagyxiB3C6EXwgyAG6qD0JwtN2lMkmaUiSIro0lmVwGBFj1B5HDV365ZDSUcD0sUdM7T6S8CLGxXQx0koASLgG3oGCHJiYxxSVFdLcxNVSW66DI1vlte2PKozGrRiry1CMOqs7gjt5gm45YGn9tjuwy1KSsqFgYSrFNKG4snjhWa9tVuvZ0wlt2OUQ1mZ09POuuJ+JqUMVvpjdhzUgjwgMfrIoa6SeDWtU8TyR6tQkZGQsL3v4JUr5+RGHXvY2chiy2R6OljjnDx6Wp4VWQAsA1ii6hdbg27L4KAN9mxlHl6UzUsZjMjOGu7NewW3jE26nATs9trW0MbR0tQYkZtZARGu1gL+EpPQDDG3KZPJNUTivgeVRGCgqoy4B1c9PEBANvNhm5hRZNA+iaLLonsDpkSFTY9DYi9uR5+jBGVsyr5KiV5pm1ySHUzWAuT22AAH5hgpTermoAArDYCw/uovuYqtvOF/SNVwOHweK2jhW0W/6dPK3yY00dn8tigWWaloo0Crqd4YlAvYcyVtzJxRmbaHbStrkVKqfiqralGhFsbWv4Kg9CcUONZZdQZNO5SCLLpnA1FY0hYgAgE2AJtcgX9Iwnd/2WQwVlOsEMcKmC5EaKgJ1nmQoFziBXk4OMm27zCdoaOWpLU8rJA8eiMXjYhCtwmoeASLg39OGHupbKf6Lh91+4ONeTVxxFr8drX18+lrX7LYV2T5NP/SMLrTy8P3UjBhE2nTxAQQQLabc79LYBp7f7J02T0nu7L1aCpR1VZNbPYPdWGmQspuCRzGP3uP2wrK6apWqnMoREKgoi2JJv4qjzduL/AH40zyZS6xoztxY/BRSx6+Yc8Bvc8ZdNFPVmWKSMGNLa0Zb+EelxzwVzd0n74o/m5PrLgAyHYDMKyETU1PxIySA3EjXmOvJnB/dg/wC6S98Ufzcn1lwa7hfI6fOyfWwQnO9Hm/xP/wA0P8TE70eb/E//ADQ/xMMnM9+ccM0sRo3YxyOlxKOekkX8Xttjm7/8fxF/XD7uAX/ejzf4n/5of4mB3aLZyooZRFVRcKRkDhdStdSSAboSOqnl6MaM3eby1zSeSJadodEeu5cNfmBawUefCy7ovypF9ET2kuKGpuW8i0vySe0fCh2W3XZrDW0sslLpSOeJ3bjQmyq4JNhJc2A7MN7ct5Fpfkk9o+BnJt+MdRUQwijdTLKkeoyg21sFvbTztfEUxtpto4KCHjVLFY9QW4UtzN7ch8hxx7KbbUmYmQUrs5jCltSMttV7dRz6HHPvK2VfMqMU8cixniK+pgSLAHly+XCyodWy0h4wFX7rXlwzo0cI876gb34n7sB673dgMwrcxM1NT8SPhouriRrzF7izuD+7Fvk28Sho8vWhqHdKiGIwyII2YK6gqRqW6nn2g2wb7AbWjM6U1CxGICRo9JbV0Cm97D4X7sZi23H/ADOt+lS/XOA7t1Xlei+d/wBJw8N9ezVTXUkMdLFxXWbUw1othoYXu7AdSMAybuJsmK5nJNHOlMQ5jUMpa502BNwPGvi17/8AH8Rf1w+7gLvchstV0EVStXFwjI6FRrRrgAg+Ixt+fAbvO3dZlVZpUz09NxIn0aW4sS3tGinkzgjmCOYwz93W3S5qkzLCYeEyrYuGvqBPYBbpgwwCvyDenl1NS09PNI6ywwxxSKImNnRQrC4FjZgRccsX+QbzMvrKhKeCR2lk1aQY2UeCpY8yLdAcLrMNxdRJLJIKqEB3ZraG5XJNv34t9g90U9BXw1T1EUix67qqsCdSMnby6tfAMDavbCly4RmqZlEhIXSha9rX6dOowl9u8rnz2r915ZEZ4EjWJmLJHZwSxFpGU+K687W54v8AulP8Ki/Ll/yXFh3OXk+f6SfZx4BBZpl8lPK8My6JIyVZbg2PmupIP5jjUm8HKZqrJpIKdOJK6RaV1Kt7MhPNiALAE9cZ53neVq355v8A1hl0+/uNUVfcTmwA/wAUdg/JwR+9y2w1dQ18ktVBwo2p2QNxI2uxeMgWRyeinn6MUvdHe/qb6P8A62xd9/8Aj+Iv64fdwud5e2i5pURSrCYeHHosWDX8Im/IDz4APIxsPK65IMtimkNkipUdiBeyrGCeXbyGMeHGrs3/APp+X/8AHN7HAibP7y6CsqEp4JHaR76QY2UcgWPMi3QHBhjIGwu0IoK6KqMZkCBxoB031KV62PnxoXd1vGXNZJUWBoeEqtcuGvckdii3TBS/7pL3xR/NyfWXBruF8jp87J9bAV3SXvij+bk+suDXcL5HT52T62CM9bU+/qr6RL9dsVmLPao/8dVfSJfrtirviht9zj7+qfo/+tcc/dF+VIvoie0lx79zgf8Ajqn6P/rXHh3RflSL6IntJcQ4am5byLS/JJ7R8VGVbk6OCeKZZ6ktFIkihiliVYMAbJe1xi33LeRaX5JPaPg2JwV9wI7d7AQZoYTNJKnCDBeGVF9Wm99Sn4IxW7684mpstElPK0T8ZBqQ2NiGuMDu4XaOqqpKsVNQ8wRYtOtr2uXvb9AwDC2K2Uiy2nMELu6ly95LXuQBbwQBbwcCWa7laOeolnaepDSyNIQpjsCxvYXToL4ZgOMv7Xbc5jHX1caVkyolRKqqG5ABiAB6AMBozabIkraSSlkZlSQAFktcWIPK4I7PNhed4Wh+MVX60f8ADwn++Dmfx6f9bDA3I7V1lTmLx1NTJKgp3YK7XFwyAH5bE4Bn7C7Dw5WsqwySuJSpPEKm2kEctKjz4XW8PetXUWYz00KwGOMpp1oxPhIrG5DjtY9mPu/XaerpauBaaokhVoSSEawJ1EX/AEYt93GzNJmOXx1ddEtRUyM+uWRjqbSxVb2I6KoH5sACd/HMvg03q2/iYJN3W9WurcygpplgEcnE1aEYHwY3YWJc9qjswUbXbvMsioKuWOkjV0p5XVgW5EISD43YcZvyzMZIJFlhkaORb6XU2IuCDb5QSPz4I1Xt3sNDmixLNJLGIixHDKi+q176lPmwqM/zqbZyc0VCVkidVnLTrqbU11IBQqLWQdnnxcbiNpauqqahamokmVYlKhzex1dcC/dCH/mq/R4/rPgADPM0epqJaiTTrlYs2kWFz5gSf88NvajdBSU2XTVSTVDPHFrCsU0k8uRsgNvz4It3GwWXVGV0ss1KjyOhLMS1ydRHYcMiuy6KaFoJEDRMulkN7EeblzwVl7dZslFmdY8EzyIqwtIDGQDcMi28IEWsx/dj13rbGw5ZUxRQvI6vFrJkKkg6iOWlRy5YPt7OVRZTBDPlq+5JXkMbPESCUKltJuTy1Kp/NhNZzndRVMHqZnmZRpBc3IF72/TgivONgUWXrUZWkDkhZaRY2K9QGjCki/K9jjH98Gey222Ye6aWL3XNw+LEmjVy06lGn5LcsAVbyt1dNl9C1TFLO7h0WzlLWY2PRAf349+5t98Vnzcf1mw685yeGqiMVRGJYyQSpva46dCMcmQ7KUdGzNSwLCXADFSeYHTqTgpP90l74o/m5PrLi53ObYUNNliRVFTHFIJJCVY2NieWO7fHsJV5jLTtTCO0aMG1vp5kgi3I+bC87yeZ+aD1v+3BDmO3WUfGqb932Yn9ecn+NU37vswme8nmfmg9b/txO8nmfmg9b/twU6I9vspU3Wrp1Po5f+sJLfjnUFXmEclNKsyCmRSyG4DB5CR8tiD+fHr3k8z80Hrf9uJ3k8z80Hrf9uCG/uW8i0vySe0fHDtzt1l0uXVccdXE7vBIqqDzJKmwHLrfF/u3yWWjy2Cmm08SPXq0m45uzDnbzEYRw3JZn5oPW/7cFLi2JbDI7yeZ+aD1v+3E7yeZ+aD1v+3FQWbkdrKKky546iojhczu2ljY2KoAf3fuwu9pNm6yprKmenpZ5oZZpHjkSJirqzEhgbcwRi47yeZ+aD1v+3D82Ly16agpoJba4olVrG4uPMcRWWv6k5j8RqvUt9mOLNNn6qnUNUU00Kk2DSIVBPWwuOtgcbMwBb4Nk6jMaWGKm0akm1nW2kW0sPMe0jBMZvyrIampDGnp5ZgpAYxoWsT0vYcsctfQyQu0csbRyLbUjrZhcXFwefQg40luc2OqctjqFqdF5GQrobV0BBvyHnwJbxd1tfWZlUVMIi4chTTqksfBjVTyt5wcAZbKbd5amX0kUlXCrJTxIyk9CEUFTy7DywO73NqMunyuWOmngeUvGQqWvYMCezzYC+8nmfmg9b/txO8nmfmg9b/twVcdzf76qvmV+th8yU6Mbsqk+cgHCu3O7BVeXTzvU8PTJGFXQ+rmGvz5DDWwA3V7bZdA7RSVUMbobMhNtJ81rYu6zMI4ommkcJGo1Fz0A8+EZtrumzCpr6meIQ6JZCy6pLGx84tht7W5RJUZZNTR24jw6Bc2F+XbgFvvhzWLM6eGHL392SpKXZIQXYJpK6iAOl2Av6Rjn3QVUOWxVEeZ2pZHdWRahCpZbEEi46X5Yst0W7ysy6tkmqOHoaBoxofUdRdG6WHKynHtvg2Aq8xqoZKbh6Ui0HW+k31E+Y9hGAY+VT01TEssHDkja9nVRY2Nj2ecHGUsr8qxfTF9qMaW3Z5FLRZdFTz6eIhcnSbjwnZhz+QjCmot0WYrXJORDoWoWQ/3nPSH1dLdbYB65vm0NNHxaiRYowQNTdLnoMcuSbT0lWzLTTpMVALBDewPS+Kfels9NX5e1PBp4hdG8I2FlNzzwN7nNhKvLpahqnh2kRQuh9XMEk35Dz4Bp4mJiYCYmJiYCYmJiYCYmJiYCYmJiYCYgxMTATExMTATExMTATExMTATExMTATExMTAfMTExMB9GPmPuJgPmPuJiY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6" name="Picture 20" descr="https://encrypted-tbn1.gstatic.com/images?q=tbn:ANd9GcSctAd8u214Y6AEGQ0Rx0e-UbJvB_F371oOnkWDsif0bQeTQRAt"/>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3124200" y="2514600"/>
            <a:ext cx="2678906" cy="26670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9695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Right to Know: </a:t>
            </a:r>
            <a:br>
              <a:rPr lang="en-US" dirty="0" smtClean="0"/>
            </a:br>
            <a:r>
              <a:rPr lang="en-US" dirty="0" smtClean="0"/>
              <a:t>Global Harmonization System</a:t>
            </a:r>
            <a:endParaRPr lang="en-US" dirty="0"/>
          </a:p>
        </p:txBody>
      </p:sp>
      <p:sp>
        <p:nvSpPr>
          <p:cNvPr id="3" name="Content Placeholder 2"/>
          <p:cNvSpPr>
            <a:spLocks noGrp="1"/>
          </p:cNvSpPr>
          <p:nvPr>
            <p:ph idx="1"/>
          </p:nvPr>
        </p:nvSpPr>
        <p:spPr/>
        <p:txBody>
          <a:bodyPr/>
          <a:lstStyle/>
          <a:p>
            <a:r>
              <a:rPr lang="en-US" dirty="0" smtClean="0"/>
              <a:t>What is it?</a:t>
            </a:r>
          </a:p>
          <a:p>
            <a:r>
              <a:rPr lang="en-US" dirty="0" smtClean="0"/>
              <a:t>Why do I need to know about GHS?</a:t>
            </a:r>
          </a:p>
          <a:p>
            <a:r>
              <a:rPr lang="en-US" dirty="0" smtClean="0"/>
              <a:t>What are the changes?</a:t>
            </a:r>
          </a:p>
          <a:p>
            <a:r>
              <a:rPr lang="en-US" dirty="0" smtClean="0"/>
              <a:t>What if I have questions?</a:t>
            </a:r>
            <a:endParaRPr lang="en-US" dirty="0"/>
          </a:p>
        </p:txBody>
      </p:sp>
      <p:pic>
        <p:nvPicPr>
          <p:cNvPr id="4" name="Picture 4" descr="http://content5.videojug.com/d0/d014121b-da12-4ef1-7a24-5ff5c07fc808/how-to-use-carpet-cleaning-products.WidePlayer.jp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352800" y="3962400"/>
            <a:ext cx="4622800" cy="26003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hefuntimesguide.com/images/blogs/laptop-cleaning-supplies-by-cogdogblog.jp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4191000"/>
            <a:ext cx="2475495" cy="18558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7476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 have Questions?</a:t>
            </a:r>
            <a:endParaRPr lang="en-US" dirty="0"/>
          </a:p>
        </p:txBody>
      </p:sp>
      <p:sp>
        <p:nvSpPr>
          <p:cNvPr id="3" name="Content Placeholder 2"/>
          <p:cNvSpPr>
            <a:spLocks noGrp="1"/>
          </p:cNvSpPr>
          <p:nvPr>
            <p:ph idx="1"/>
          </p:nvPr>
        </p:nvSpPr>
        <p:spPr/>
        <p:txBody>
          <a:bodyPr/>
          <a:lstStyle/>
          <a:p>
            <a:r>
              <a:rPr lang="en-US" dirty="0" smtClean="0"/>
              <a:t>Contact the Office of Environment, Health &amp; Safety</a:t>
            </a:r>
          </a:p>
          <a:p>
            <a:pPr marL="0" indent="0">
              <a:buNone/>
            </a:pPr>
            <a:endParaRPr lang="en-US" dirty="0" smtClean="0">
              <a:hlinkClick r:id="rId4"/>
            </a:endParaRPr>
          </a:p>
          <a:p>
            <a:pPr marL="0" indent="0">
              <a:buNone/>
            </a:pPr>
            <a:r>
              <a:rPr lang="en-US" sz="2000" dirty="0" smtClean="0"/>
              <a:t>http</a:t>
            </a:r>
            <a:r>
              <a:rPr lang="en-US" sz="2000" dirty="0"/>
              <a:t>://</a:t>
            </a:r>
            <a:r>
              <a:rPr lang="en-US" sz="2000" dirty="0" smtClean="0"/>
              <a:t>www.wm.edu/offices/facilities/services/safety/index.php</a:t>
            </a:r>
          </a:p>
          <a:p>
            <a:pPr marL="0" indent="0">
              <a:buNone/>
            </a:pPr>
            <a:r>
              <a:rPr lang="en-US" dirty="0"/>
              <a:t>	</a:t>
            </a:r>
            <a:r>
              <a:rPr lang="en-US" dirty="0" smtClean="0"/>
              <a:t>	</a:t>
            </a:r>
          </a:p>
          <a:p>
            <a:pPr marL="0" indent="0">
              <a:buNone/>
            </a:pPr>
            <a:r>
              <a:rPr lang="en-US" dirty="0"/>
              <a:t>	</a:t>
            </a:r>
            <a:r>
              <a:rPr lang="en-US" dirty="0" smtClean="0"/>
              <a:t>	phone:  221-2146</a:t>
            </a:r>
          </a:p>
          <a:p>
            <a:pPr marL="0" indent="0">
              <a:buNone/>
            </a:pPr>
            <a:endParaRPr lang="en-US" dirty="0" smtClean="0"/>
          </a:p>
          <a:p>
            <a:r>
              <a:rPr lang="en-US" dirty="0" smtClean="0"/>
              <a:t>Watch this video:</a:t>
            </a:r>
          </a:p>
          <a:p>
            <a:pPr marL="329184" lvl="1" indent="0">
              <a:buNone/>
            </a:pPr>
            <a:r>
              <a:rPr lang="en-US" dirty="0"/>
              <a:t>http://www.youtube.com/watch?v=vCI7XXExs7s</a:t>
            </a:r>
            <a:endParaRPr lang="en-US" dirty="0" smtClean="0"/>
          </a:p>
        </p:txBody>
      </p:sp>
    </p:spTree>
    <p:custDataLst>
      <p:tags r:id="rId1"/>
    </p:custDataLst>
    <p:extLst>
      <p:ext uri="{BB962C8B-B14F-4D97-AF65-F5344CB8AC3E}">
        <p14:creationId xmlns:p14="http://schemas.microsoft.com/office/powerpoint/2010/main" val="3496858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9" name="Title 8" hidden="1"/>
          <p:cNvSpPr>
            <a:spLocks noGrp="1"/>
          </p:cNvSpPr>
          <p:nvPr>
            <p:ph type="title"/>
          </p:nvPr>
        </p:nvSpPr>
        <p:spPr/>
        <p:txBody>
          <a:bodyPr/>
          <a:lstStyle/>
          <a:p>
            <a:r>
              <a:rPr lang="en-US" smtClean="0"/>
              <a:t>Quiz1</a:t>
            </a:r>
            <a:endParaRPr lang="en-US"/>
          </a:p>
        </p:txBody>
      </p:sp>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0" y="5588000"/>
            <a:ext cx="9144000" cy="1270000"/>
          </a:xfrm>
          <a:prstGeom prst="rect">
            <a:avLst/>
          </a:prstGeom>
        </p:spPr>
      </p:pic>
      <p:pic>
        <p:nvPicPr>
          <p:cNvPr id="12" name="Picture 11"/>
          <p:cNvPicPr>
            <a:picLocks/>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3500" y="5579058"/>
            <a:ext cx="5740400" cy="1230734"/>
          </a:xfrm>
          <a:prstGeom prst="rect">
            <a:avLst/>
          </a:prstGeom>
        </p:spPr>
      </p:pic>
      <p:pic>
        <p:nvPicPr>
          <p:cNvPr id="13" name="Picture 12"/>
          <p:cNvPicPr>
            <a:picLocks/>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4959350" y="5986463"/>
            <a:ext cx="1473200" cy="431800"/>
          </a:xfrm>
          <a:prstGeom prst="rect">
            <a:avLst/>
          </a:prstGeom>
        </p:spPr>
      </p:pic>
      <p:pic>
        <p:nvPicPr>
          <p:cNvPr id="14" name="Picture 13"/>
          <p:cNvPicPr>
            <a:picLocks/>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7135813" y="5986463"/>
            <a:ext cx="1731963" cy="431800"/>
          </a:xfrm>
          <a:prstGeom prst="rect">
            <a:avLst/>
          </a:prstGeom>
        </p:spPr>
      </p:pic>
    </p:spTree>
    <p:custDataLst>
      <p:tags r:id="rId1"/>
    </p:custDataLst>
    <p:extLst>
      <p:ext uri="{BB962C8B-B14F-4D97-AF65-F5344CB8AC3E}">
        <p14:creationId xmlns:p14="http://schemas.microsoft.com/office/powerpoint/2010/main" val="1716390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GHS – What is it?</a:t>
            </a:r>
            <a:endParaRPr lang="en-US" dirty="0"/>
          </a:p>
        </p:txBody>
      </p:sp>
      <p:sp>
        <p:nvSpPr>
          <p:cNvPr id="8" name="Content Placeholder 7"/>
          <p:cNvSpPr>
            <a:spLocks noGrp="1"/>
          </p:cNvSpPr>
          <p:nvPr>
            <p:ph idx="1"/>
          </p:nvPr>
        </p:nvSpPr>
        <p:spPr>
          <a:xfrm>
            <a:off x="609600" y="1676400"/>
            <a:ext cx="7848600" cy="4419600"/>
          </a:xfrm>
        </p:spPr>
        <p:txBody>
          <a:bodyPr>
            <a:normAutofit/>
          </a:bodyPr>
          <a:lstStyle/>
          <a:p>
            <a:r>
              <a:rPr lang="en-US" sz="3200" dirty="0" smtClean="0"/>
              <a:t>The Global Harmonization Standard (GHS) is an international agreement among nations to use a common classification and labeling system for chemicals</a:t>
            </a:r>
          </a:p>
          <a:p>
            <a:pPr lvl="1"/>
            <a:r>
              <a:rPr lang="en-US" sz="2400" dirty="0" smtClean="0"/>
              <a:t>New Labels will be on products</a:t>
            </a:r>
          </a:p>
          <a:p>
            <a:pPr lvl="1"/>
            <a:r>
              <a:rPr lang="en-US" sz="2400" dirty="0" smtClean="0"/>
              <a:t>Online information about chemicals will become consistent </a:t>
            </a:r>
          </a:p>
          <a:p>
            <a:r>
              <a:rPr lang="en-US" sz="3200" dirty="0" smtClean="0">
                <a:solidFill>
                  <a:schemeClr val="tx1">
                    <a:lumMod val="85000"/>
                    <a:lumOff val="15000"/>
                  </a:schemeClr>
                </a:solidFill>
              </a:rPr>
              <a:t>GHS is part of OSHA’s Hazard Communication Standard (HCS) Law.</a:t>
            </a:r>
            <a:endParaRPr lang="en-US" sz="3200" dirty="0">
              <a:solidFill>
                <a:schemeClr val="tx1">
                  <a:lumMod val="85000"/>
                  <a:lumOff val="15000"/>
                </a:schemeClr>
              </a:solidFill>
            </a:endParaRPr>
          </a:p>
        </p:txBody>
      </p:sp>
    </p:spTree>
    <p:custDataLst>
      <p:tags r:id="rId1"/>
    </p:custDataLst>
    <p:extLst>
      <p:ext uri="{BB962C8B-B14F-4D97-AF65-F5344CB8AC3E}">
        <p14:creationId xmlns:p14="http://schemas.microsoft.com/office/powerpoint/2010/main" val="4151541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41440" cy="1041037"/>
          </a:xfrm>
        </p:spPr>
        <p:txBody>
          <a:bodyPr/>
          <a:lstStyle/>
          <a:p>
            <a:r>
              <a:rPr lang="en-US" dirty="0" smtClean="0"/>
              <a:t>Why do I need to Know?</a:t>
            </a:r>
            <a:endParaRPr lang="en-US" dirty="0"/>
          </a:p>
        </p:txBody>
      </p:sp>
      <p:sp>
        <p:nvSpPr>
          <p:cNvPr id="3" name="Content Placeholder 2"/>
          <p:cNvSpPr>
            <a:spLocks noGrp="1"/>
          </p:cNvSpPr>
          <p:nvPr>
            <p:ph idx="1"/>
          </p:nvPr>
        </p:nvSpPr>
        <p:spPr>
          <a:xfrm>
            <a:off x="457200" y="1676400"/>
            <a:ext cx="8266695" cy="3951337"/>
          </a:xfrm>
        </p:spPr>
        <p:txBody>
          <a:bodyPr>
            <a:normAutofit/>
          </a:bodyPr>
          <a:lstStyle/>
          <a:p>
            <a:r>
              <a:rPr lang="en-US" sz="3200" dirty="0" smtClean="0"/>
              <a:t>Chemicals are located throughout every building of the College</a:t>
            </a:r>
          </a:p>
          <a:p>
            <a:r>
              <a:rPr lang="en-US" sz="3200" dirty="0"/>
              <a:t>One of your rights as </a:t>
            </a:r>
            <a:r>
              <a:rPr lang="en-US" sz="3200" dirty="0" smtClean="0"/>
              <a:t>an </a:t>
            </a:r>
            <a:r>
              <a:rPr lang="en-US" sz="3200" dirty="0"/>
              <a:t>employee is to know what chemicals –including cleaning supplies – are being used the in the buildings where you </a:t>
            </a:r>
            <a:r>
              <a:rPr lang="en-US" sz="3200" dirty="0" smtClean="0"/>
              <a:t>work</a:t>
            </a:r>
            <a:r>
              <a:rPr lang="en-US" sz="3200" dirty="0"/>
              <a:t>.</a:t>
            </a:r>
          </a:p>
          <a:p>
            <a:endParaRPr lang="en-US" sz="3200" dirty="0"/>
          </a:p>
        </p:txBody>
      </p:sp>
      <p:pic>
        <p:nvPicPr>
          <p:cNvPr id="1030" name="Picture 6" descr="http://blog.ltncleaning.co.uk/wp-content/uploads/2013/09/commer.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971800" y="4267200"/>
            <a:ext cx="4419600" cy="22264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988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Changes?</a:t>
            </a:r>
            <a:endParaRPr lang="en-US" dirty="0"/>
          </a:p>
        </p:txBody>
      </p:sp>
      <p:sp>
        <p:nvSpPr>
          <p:cNvPr id="3" name="Content Placeholder 2"/>
          <p:cNvSpPr>
            <a:spLocks noGrp="1"/>
          </p:cNvSpPr>
          <p:nvPr>
            <p:ph idx="1"/>
          </p:nvPr>
        </p:nvSpPr>
        <p:spPr>
          <a:xfrm>
            <a:off x="533400" y="2038389"/>
            <a:ext cx="4267200" cy="2762212"/>
          </a:xfrm>
        </p:spPr>
        <p:txBody>
          <a:bodyPr>
            <a:normAutofit/>
          </a:bodyPr>
          <a:lstStyle/>
          <a:p>
            <a:r>
              <a:rPr lang="en-US" sz="3200" dirty="0"/>
              <a:t>N</a:t>
            </a:r>
            <a:r>
              <a:rPr lang="en-US" sz="3200" dirty="0" smtClean="0"/>
              <a:t>ew labeling system</a:t>
            </a:r>
          </a:p>
          <a:p>
            <a:endParaRPr lang="en-US" sz="3200" dirty="0" smtClean="0"/>
          </a:p>
          <a:p>
            <a:r>
              <a:rPr lang="en-US" sz="3200" dirty="0"/>
              <a:t>N</a:t>
            </a:r>
            <a:r>
              <a:rPr lang="en-US" sz="3200" dirty="0" smtClean="0"/>
              <a:t>ew product information sheets</a:t>
            </a:r>
          </a:p>
          <a:p>
            <a:pPr marL="0" indent="0">
              <a:buNone/>
            </a:pPr>
            <a:endParaRPr lang="en-US" sz="3200" dirty="0"/>
          </a:p>
        </p:txBody>
      </p:sp>
      <p:pic>
        <p:nvPicPr>
          <p:cNvPr id="4"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873625" y="1600200"/>
            <a:ext cx="4103688"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301625" y="556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  </a:t>
            </a:r>
            <a:r>
              <a:rPr kumimoji="0" lang="en-US" altLang="en-US" sz="5200" b="0" i="0" u="none" strike="noStrike" cap="none" normalizeH="0" baseline="0" dirty="0" smtClean="0">
                <a:ln>
                  <a:noFill/>
                </a:ln>
                <a:solidFill>
                  <a:schemeClr val="tx1"/>
                </a:solidFill>
                <a:effectLst/>
                <a:latin typeface="Arial" charset="0"/>
                <a:cs typeface="Arial" charset="0"/>
              </a:rPr>
              <a:t> </a:t>
            </a:r>
            <a:endParaRPr kumimoji="0" lang="en-US" altLang="en-US"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charset="0"/>
                <a:cs typeface="Arial" charset="0"/>
              </a:rPr>
              <a:t>Hazard Communication Safety Data Sheets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pic>
        <p:nvPicPr>
          <p:cNvPr id="1026" name="Picture 2" descr="OSHA Quick Card"/>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04800" y="4876800"/>
            <a:ext cx="3095625" cy="8286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18064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160" y="228600"/>
            <a:ext cx="8041440" cy="1041037"/>
          </a:xfrm>
        </p:spPr>
        <p:txBody>
          <a:bodyPr/>
          <a:lstStyle/>
          <a:p>
            <a:r>
              <a:rPr lang="en-US" dirty="0" smtClean="0"/>
              <a:t>Changes: Labeling System</a:t>
            </a:r>
            <a:endParaRPr lang="en-US" dirty="0"/>
          </a:p>
        </p:txBody>
      </p:sp>
      <p:sp>
        <p:nvSpPr>
          <p:cNvPr id="3" name="Content Placeholder 2"/>
          <p:cNvSpPr>
            <a:spLocks noGrp="1"/>
          </p:cNvSpPr>
          <p:nvPr>
            <p:ph sz="quarter" idx="13"/>
          </p:nvPr>
        </p:nvSpPr>
        <p:spPr>
          <a:xfrm>
            <a:off x="609600" y="2057400"/>
            <a:ext cx="3657600" cy="3950208"/>
          </a:xfrm>
        </p:spPr>
        <p:txBody>
          <a:bodyPr>
            <a:normAutofit/>
          </a:bodyPr>
          <a:lstStyle/>
          <a:p>
            <a:r>
              <a:rPr lang="en-US" dirty="0" smtClean="0"/>
              <a:t>The key components are:</a:t>
            </a:r>
          </a:p>
          <a:p>
            <a:pPr lvl="1"/>
            <a:r>
              <a:rPr lang="en-US" dirty="0" smtClean="0"/>
              <a:t>Product Identifier</a:t>
            </a:r>
          </a:p>
          <a:p>
            <a:pPr lvl="1"/>
            <a:r>
              <a:rPr lang="en-US" dirty="0" smtClean="0"/>
              <a:t>Pictogram</a:t>
            </a:r>
          </a:p>
          <a:p>
            <a:pPr lvl="1"/>
            <a:r>
              <a:rPr lang="en-US" dirty="0" smtClean="0"/>
              <a:t>Signal Word</a:t>
            </a:r>
          </a:p>
          <a:p>
            <a:pPr lvl="1"/>
            <a:r>
              <a:rPr lang="en-US" dirty="0" smtClean="0"/>
              <a:t>Hazard Statement</a:t>
            </a:r>
          </a:p>
          <a:p>
            <a:pPr lvl="1"/>
            <a:r>
              <a:rPr lang="en-US" dirty="0" smtClean="0"/>
              <a:t>Precautionary Statement(s)</a:t>
            </a:r>
            <a:endParaRPr lang="en-US" dirty="0"/>
          </a:p>
        </p:txBody>
      </p:sp>
      <p:pic>
        <p:nvPicPr>
          <p:cNvPr id="7" name="Picture 3"/>
          <p:cNvPicPr>
            <a:picLocks noGrp="1" noChangeAspect="1" noChangeArrowheads="1"/>
          </p:cNvPicPr>
          <p:nvPr>
            <p:ph sz="quarter" idx="14"/>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4800600" y="2038350"/>
            <a:ext cx="382499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4294967295"/>
          </p:nvPr>
        </p:nvSpPr>
        <p:spPr>
          <a:xfrm>
            <a:off x="723900" y="1295400"/>
            <a:ext cx="8153400" cy="542925"/>
          </a:xfrm>
        </p:spPr>
        <p:txBody>
          <a:bodyPr/>
          <a:lstStyle/>
          <a:p>
            <a:pPr algn="l"/>
            <a:r>
              <a:rPr lang="en-US" sz="2200" dirty="0"/>
              <a:t>All labels on chemical containers will have the same information.</a:t>
            </a:r>
          </a:p>
        </p:txBody>
      </p:sp>
      <p:sp>
        <p:nvSpPr>
          <p:cNvPr id="10" name="Rectangle 9"/>
          <p:cNvSpPr/>
          <p:nvPr/>
        </p:nvSpPr>
        <p:spPr>
          <a:xfrm>
            <a:off x="4800600" y="2324100"/>
            <a:ext cx="1752600" cy="419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62800" y="2339163"/>
            <a:ext cx="1143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39000" y="2802565"/>
            <a:ext cx="9906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8000" y="3114453"/>
            <a:ext cx="1752600" cy="4669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00600" y="3581400"/>
            <a:ext cx="17526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762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0-#ppt_w/2"/>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Changes: Labeling System – </a:t>
            </a:r>
            <a:br>
              <a:rPr lang="en-US" dirty="0" smtClean="0"/>
            </a:br>
            <a:r>
              <a:rPr lang="en-US" dirty="0" smtClean="0"/>
              <a:t>What is a “Pictogram?”</a:t>
            </a:r>
            <a:endParaRPr lang="en-US" dirty="0"/>
          </a:p>
        </p:txBody>
      </p:sp>
      <p:sp>
        <p:nvSpPr>
          <p:cNvPr id="7" name="Content Placeholder 6"/>
          <p:cNvSpPr>
            <a:spLocks noGrp="1"/>
          </p:cNvSpPr>
          <p:nvPr>
            <p:ph idx="1"/>
          </p:nvPr>
        </p:nvSpPr>
        <p:spPr/>
        <p:txBody>
          <a:bodyPr/>
          <a:lstStyle/>
          <a:p>
            <a:r>
              <a:rPr lang="en-US" dirty="0" smtClean="0"/>
              <a:t>Picture-based communication, similar in concept to traffic signs</a:t>
            </a:r>
          </a:p>
          <a:p>
            <a:r>
              <a:rPr lang="en-US" dirty="0" smtClean="0"/>
              <a:t>Each pictogram consists of a diamond shaped symbol, with a white background and a red border</a:t>
            </a:r>
          </a:p>
        </p:txBody>
      </p:sp>
      <p:pic>
        <p:nvPicPr>
          <p:cNvPr id="8" name="Picture 5"/>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4724400" y="4046574"/>
            <a:ext cx="1612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health.gif"/>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4038600"/>
            <a:ext cx="14446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743200" y="4002791"/>
            <a:ext cx="1535366" cy="1535366"/>
          </a:xfrm>
          <a:prstGeom prst="rect">
            <a:avLst/>
          </a:prstGeom>
        </p:spPr>
      </p:pic>
      <p:pic>
        <p:nvPicPr>
          <p:cNvPr id="11" name="Picture 10"/>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6629400" y="3947858"/>
            <a:ext cx="1626108" cy="1626108"/>
          </a:xfrm>
          <a:prstGeom prst="rect">
            <a:avLst/>
          </a:prstGeom>
        </p:spPr>
      </p:pic>
    </p:spTree>
    <p:custDataLst>
      <p:tags r:id="rId1"/>
    </p:custDataLst>
    <p:extLst>
      <p:ext uri="{BB962C8B-B14F-4D97-AF65-F5344CB8AC3E}">
        <p14:creationId xmlns:p14="http://schemas.microsoft.com/office/powerpoint/2010/main" val="1218943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Labeling - Pictograms</a:t>
            </a:r>
            <a:endParaRPr lang="en-US" dirty="0"/>
          </a:p>
        </p:txBody>
      </p:sp>
      <p:pic>
        <p:nvPicPr>
          <p:cNvPr id="4" name="Picture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96186" y="1905000"/>
            <a:ext cx="2388108" cy="2388108"/>
          </a:xfrm>
          <a:prstGeom prst="rect">
            <a:avLst/>
          </a:prstGeom>
        </p:spPr>
      </p:pic>
      <p:pic>
        <p:nvPicPr>
          <p:cNvPr id="5" name="Picture 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6377763" y="1943100"/>
            <a:ext cx="2311908" cy="2311908"/>
          </a:xfrm>
          <a:prstGeom prst="rect">
            <a:avLst/>
          </a:prstGeom>
        </p:spPr>
      </p:pic>
      <p:pic>
        <p:nvPicPr>
          <p:cNvPr id="6" name="Picture 5"/>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429000" y="3242594"/>
            <a:ext cx="2311908" cy="2311908"/>
          </a:xfrm>
          <a:prstGeom prst="rect">
            <a:avLst/>
          </a:prstGeom>
        </p:spPr>
      </p:pic>
      <p:sp>
        <p:nvSpPr>
          <p:cNvPr id="7" name="TextBox 6"/>
          <p:cNvSpPr txBox="1"/>
          <p:nvPr/>
        </p:nvSpPr>
        <p:spPr>
          <a:xfrm>
            <a:off x="609600" y="4246148"/>
            <a:ext cx="2819400" cy="1200329"/>
          </a:xfrm>
          <a:prstGeom prst="rect">
            <a:avLst/>
          </a:prstGeom>
          <a:noFill/>
        </p:spPr>
        <p:txBody>
          <a:bodyPr wrap="square" rtlCol="0">
            <a:spAutoFit/>
          </a:bodyPr>
          <a:lstStyle/>
          <a:p>
            <a:r>
              <a:rPr lang="en-US" dirty="0" smtClean="0"/>
              <a:t>Health Hazard</a:t>
            </a:r>
          </a:p>
          <a:p>
            <a:pPr marL="285750" indent="-285750">
              <a:buFont typeface="Arial" panose="020B0604020202020204" pitchFamily="34" charset="0"/>
              <a:buChar char="•"/>
            </a:pPr>
            <a:r>
              <a:rPr lang="en-US" dirty="0" smtClean="0"/>
              <a:t>Carcinogen</a:t>
            </a:r>
          </a:p>
          <a:p>
            <a:pPr marL="285750" indent="-285750">
              <a:buFont typeface="Arial" panose="020B0604020202020204" pitchFamily="34" charset="0"/>
              <a:buChar char="•"/>
            </a:pPr>
            <a:r>
              <a:rPr lang="en-US" dirty="0" smtClean="0"/>
              <a:t>Toxicity</a:t>
            </a:r>
          </a:p>
          <a:p>
            <a:pPr marL="285750" indent="-285750">
              <a:buFont typeface="Arial" panose="020B0604020202020204" pitchFamily="34" charset="0"/>
              <a:buChar char="•"/>
            </a:pPr>
            <a:r>
              <a:rPr lang="en-US" dirty="0" smtClean="0"/>
              <a:t>Respiratory Sensitizer</a:t>
            </a:r>
            <a:endParaRPr lang="en-US" dirty="0"/>
          </a:p>
        </p:txBody>
      </p:sp>
      <p:sp>
        <p:nvSpPr>
          <p:cNvPr id="8" name="TextBox 7"/>
          <p:cNvSpPr txBox="1"/>
          <p:nvPr/>
        </p:nvSpPr>
        <p:spPr>
          <a:xfrm>
            <a:off x="3581400" y="5474333"/>
            <a:ext cx="2514600" cy="646331"/>
          </a:xfrm>
          <a:prstGeom prst="rect">
            <a:avLst/>
          </a:prstGeom>
          <a:noFill/>
        </p:spPr>
        <p:txBody>
          <a:bodyPr wrap="square" rtlCol="0">
            <a:spAutoFit/>
          </a:bodyPr>
          <a:lstStyle/>
          <a:p>
            <a:r>
              <a:rPr lang="en-US" dirty="0" smtClean="0"/>
              <a:t>Skull &amp; Crossbones</a:t>
            </a:r>
          </a:p>
          <a:p>
            <a:pPr marL="285750" indent="-285750">
              <a:buFont typeface="Arial" panose="020B0604020202020204" pitchFamily="34" charset="0"/>
              <a:buChar char="•"/>
            </a:pPr>
            <a:r>
              <a:rPr lang="en-US" dirty="0" smtClean="0"/>
              <a:t>Acute Toxicity</a:t>
            </a:r>
            <a:endParaRPr lang="en-US" dirty="0"/>
          </a:p>
        </p:txBody>
      </p:sp>
      <p:sp>
        <p:nvSpPr>
          <p:cNvPr id="9" name="TextBox 8"/>
          <p:cNvSpPr txBox="1"/>
          <p:nvPr/>
        </p:nvSpPr>
        <p:spPr>
          <a:xfrm>
            <a:off x="6377763" y="4289990"/>
            <a:ext cx="2514600" cy="646331"/>
          </a:xfrm>
          <a:prstGeom prst="rect">
            <a:avLst/>
          </a:prstGeom>
          <a:noFill/>
        </p:spPr>
        <p:txBody>
          <a:bodyPr wrap="square" rtlCol="0">
            <a:spAutoFit/>
          </a:bodyPr>
          <a:lstStyle/>
          <a:p>
            <a:r>
              <a:rPr lang="en-US" dirty="0" smtClean="0"/>
              <a:t>Exclamation Mark</a:t>
            </a:r>
          </a:p>
          <a:p>
            <a:pPr marL="285750" indent="-285750">
              <a:buFont typeface="Arial" panose="020B0604020202020204" pitchFamily="34" charset="0"/>
              <a:buChar char="•"/>
            </a:pPr>
            <a:r>
              <a:rPr lang="en-US" dirty="0" smtClean="0"/>
              <a:t>Irritant</a:t>
            </a:r>
          </a:p>
        </p:txBody>
      </p:sp>
    </p:spTree>
    <p:custDataLst>
      <p:tags r:id="rId1"/>
    </p:custDataLst>
    <p:extLst>
      <p:ext uri="{BB962C8B-B14F-4D97-AF65-F5344CB8AC3E}">
        <p14:creationId xmlns:p14="http://schemas.microsoft.com/office/powerpoint/2010/main" val="2120970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Labeling - Pictograms</a:t>
            </a:r>
            <a:endParaRPr lang="en-US" dirty="0"/>
          </a:p>
        </p:txBody>
      </p:sp>
      <p:pic>
        <p:nvPicPr>
          <p:cNvPr id="4" name="Picture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85800" y="1676400"/>
            <a:ext cx="2261616" cy="2261616"/>
          </a:xfrm>
          <a:prstGeom prst="rect">
            <a:avLst/>
          </a:prstGeom>
        </p:spPr>
      </p:pic>
      <p:pic>
        <p:nvPicPr>
          <p:cNvPr id="5" name="Picture 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6172200" y="1519906"/>
            <a:ext cx="2311908" cy="2311908"/>
          </a:xfrm>
          <a:prstGeom prst="rect">
            <a:avLst/>
          </a:prstGeom>
        </p:spPr>
      </p:pic>
      <p:pic>
        <p:nvPicPr>
          <p:cNvPr id="6" name="Picture 5"/>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581400" y="3043782"/>
            <a:ext cx="2113434" cy="2113434"/>
          </a:xfrm>
          <a:prstGeom prst="rect">
            <a:avLst/>
          </a:prstGeom>
        </p:spPr>
      </p:pic>
      <p:sp>
        <p:nvSpPr>
          <p:cNvPr id="7" name="TextBox 6"/>
          <p:cNvSpPr txBox="1"/>
          <p:nvPr/>
        </p:nvSpPr>
        <p:spPr>
          <a:xfrm>
            <a:off x="659219" y="3697485"/>
            <a:ext cx="2057400" cy="1477328"/>
          </a:xfrm>
          <a:prstGeom prst="rect">
            <a:avLst/>
          </a:prstGeom>
          <a:noFill/>
        </p:spPr>
        <p:txBody>
          <a:bodyPr wrap="square" rtlCol="0">
            <a:spAutoFit/>
          </a:bodyPr>
          <a:lstStyle/>
          <a:p>
            <a:r>
              <a:rPr lang="en-US" dirty="0" smtClean="0"/>
              <a:t>Flame</a:t>
            </a:r>
          </a:p>
          <a:p>
            <a:pPr marL="285750" indent="-285750">
              <a:buFont typeface="Arial" panose="020B0604020202020204" pitchFamily="34" charset="0"/>
              <a:buChar char="•"/>
            </a:pPr>
            <a:r>
              <a:rPr lang="en-US" dirty="0" smtClean="0"/>
              <a:t>Flammables</a:t>
            </a:r>
          </a:p>
          <a:p>
            <a:pPr marL="285750" indent="-285750">
              <a:buFont typeface="Arial" panose="020B0604020202020204" pitchFamily="34" charset="0"/>
              <a:buChar char="•"/>
            </a:pPr>
            <a:r>
              <a:rPr lang="en-US" dirty="0" err="1" smtClean="0"/>
              <a:t>Pyrophorics</a:t>
            </a:r>
            <a:endParaRPr lang="en-US" dirty="0" smtClean="0"/>
          </a:p>
          <a:p>
            <a:pPr marL="285750" indent="-285750">
              <a:buFont typeface="Arial" panose="020B0604020202020204" pitchFamily="34" charset="0"/>
              <a:buChar char="•"/>
            </a:pPr>
            <a:r>
              <a:rPr lang="en-US" dirty="0" smtClean="0"/>
              <a:t>Organic Peroxides</a:t>
            </a:r>
            <a:endParaRPr lang="en-US" dirty="0"/>
          </a:p>
        </p:txBody>
      </p:sp>
      <p:sp>
        <p:nvSpPr>
          <p:cNvPr id="8" name="TextBox 7"/>
          <p:cNvSpPr txBox="1"/>
          <p:nvPr/>
        </p:nvSpPr>
        <p:spPr>
          <a:xfrm>
            <a:off x="3679078" y="5105400"/>
            <a:ext cx="2667000" cy="1200329"/>
          </a:xfrm>
          <a:prstGeom prst="rect">
            <a:avLst/>
          </a:prstGeom>
          <a:noFill/>
        </p:spPr>
        <p:txBody>
          <a:bodyPr wrap="square" rtlCol="0">
            <a:spAutoFit/>
          </a:bodyPr>
          <a:lstStyle/>
          <a:p>
            <a:r>
              <a:rPr lang="en-US" dirty="0" smtClean="0"/>
              <a:t>Corrosives</a:t>
            </a:r>
          </a:p>
          <a:p>
            <a:pPr marL="285750" indent="-285750">
              <a:buFont typeface="Arial" panose="020B0604020202020204" pitchFamily="34" charset="0"/>
              <a:buChar char="•"/>
            </a:pPr>
            <a:r>
              <a:rPr lang="en-US" dirty="0" smtClean="0"/>
              <a:t>Skin burns</a:t>
            </a:r>
          </a:p>
          <a:p>
            <a:pPr marL="285750" indent="-285750">
              <a:buFont typeface="Arial" panose="020B0604020202020204" pitchFamily="34" charset="0"/>
              <a:buChar char="•"/>
            </a:pPr>
            <a:r>
              <a:rPr lang="en-US" dirty="0" smtClean="0"/>
              <a:t>Eye damage</a:t>
            </a:r>
          </a:p>
          <a:p>
            <a:pPr marL="285750" indent="-285750">
              <a:buFont typeface="Arial" panose="020B0604020202020204" pitchFamily="34" charset="0"/>
              <a:buChar char="•"/>
            </a:pPr>
            <a:r>
              <a:rPr lang="en-US" dirty="0" smtClean="0"/>
              <a:t>Corrosive to metals</a:t>
            </a:r>
            <a:endParaRPr lang="en-US" dirty="0"/>
          </a:p>
        </p:txBody>
      </p:sp>
      <p:sp>
        <p:nvSpPr>
          <p:cNvPr id="9" name="TextBox 8"/>
          <p:cNvSpPr txBox="1"/>
          <p:nvPr/>
        </p:nvSpPr>
        <p:spPr>
          <a:xfrm>
            <a:off x="6440885" y="3831814"/>
            <a:ext cx="2057400" cy="646331"/>
          </a:xfrm>
          <a:prstGeom prst="rect">
            <a:avLst/>
          </a:prstGeom>
          <a:noFill/>
        </p:spPr>
        <p:txBody>
          <a:bodyPr wrap="square" rtlCol="0">
            <a:spAutoFit/>
          </a:bodyPr>
          <a:lstStyle/>
          <a:p>
            <a:r>
              <a:rPr lang="en-US" dirty="0" smtClean="0"/>
              <a:t>Flame over Circle</a:t>
            </a:r>
          </a:p>
          <a:p>
            <a:pPr marL="285750" indent="-285750">
              <a:buFont typeface="Arial" panose="020B0604020202020204" pitchFamily="34" charset="0"/>
              <a:buChar char="•"/>
            </a:pPr>
            <a:r>
              <a:rPr lang="en-US" dirty="0" smtClean="0"/>
              <a:t>Oxidizers</a:t>
            </a:r>
            <a:endParaRPr lang="en-US" dirty="0"/>
          </a:p>
        </p:txBody>
      </p:sp>
    </p:spTree>
    <p:custDataLst>
      <p:tags r:id="rId1"/>
    </p:custDataLst>
    <p:extLst>
      <p:ext uri="{BB962C8B-B14F-4D97-AF65-F5344CB8AC3E}">
        <p14:creationId xmlns:p14="http://schemas.microsoft.com/office/powerpoint/2010/main" val="28531898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3110"/>
  <p:tag name="PRESENTATION_PLAYLIST_COUNT" val="0"/>
  <p:tag name="PRESENTATION_PRESENTER_SLIDE_LEVEL" val="0"/>
  <p:tag name="PRESENTER_PREVIEW_END" val="17"/>
  <p:tag name="ART_ENCODE_TYPE" val="0"/>
  <p:tag name="ART_ENCODE_INDEX" val="1"/>
  <p:tag name="ARTICULATE_PRESENTER_VERSION" val="6"/>
  <p:tag name="LMS_COMPLETION_TITLE" val="GHS Training"/>
  <p:tag name="LMS_COMPLETION_ID" val="GHS_Training"/>
  <p:tag name="LMS_COMPLETION_VERSION" val="1.0"/>
  <p:tag name="LMS_COMPLETION_DURATION" val="1:00:00"/>
  <p:tag name="LMS_COMPLETION_SCO_TITLE" val="GHS Training"/>
  <p:tag name="LMS_COMPLETION_SCO_ID" val="GHS_Training"/>
  <p:tag name="LMS_COMPLETION_EDITION" val="0"/>
  <p:tag name="LMS_COMPLETION_THRESHOLD" val="80"/>
  <p:tag name="LMS_COMPLETION_METHOD" val="QUIZ"/>
  <p:tag name="LMS_COMPLETION_TARGET" val="e3c50131-0fc0-4145-b134-46da1218351c"/>
  <p:tag name="LMS_COMPLETION_TARGET_ID" val="282"/>
  <p:tag name="LMS_DATA_SCORM" val="1"/>
  <p:tag name="PUBLISH_TITLE" val="GHS Training"/>
  <p:tag name="ARTICULATE_PUBLISH_PATH" val="C:\Users\sasin2\Desktop"/>
  <p:tag name="ARTICULATE_LOGO" val="(None selected)"/>
  <p:tag name="ARTICULATE_PRESENTER" val="(None selected)"/>
  <p:tag name="ARTICULATE_PRESENTER_GUID" val="9869030842"/>
  <p:tag name="ARTICULATE_LMS" val="0"/>
  <p:tag name="ARTICULATE_TEMPLATE" val="new1"/>
  <p:tag name="ARTICULATE_TEMPLATE_GUID" val="c99bb1fe-98c8-4646-887f-01e2f52b147a"/>
  <p:tag name="LMS_PUBLISH" val="Yes"/>
  <p:tag name="PRESENTER_PREVIEW_MODE" val="0"/>
  <p:tag name="PRESENTER_PREVIEW_START" val="1"/>
  <p:tag name="LMS_PROTOCOL_METHOD" val="SCORM"/>
  <p:tag name="LMS_PROTOCOL_VERSION" val="1.2"/>
  <p:tag name="LAUNCHINNEWWINDOW" val="0"/>
  <p:tag name="LASTPUBLISHED" val="C:\Users\sasin2\Desktop\GHS Training\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WhKLCuCa_files\slide0001_image001.jpg"/>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87fd1167-911b-4ea5-bace-5e4404179b57"/>
  <p:tag name="AUDIO_ID" val="258"/>
  <p:tag name="ELAPSEDTIME" val="31.6"/>
  <p:tag name="ARTICULATE_SLIDE_PAUSE" val="1"/>
  <p:tag name="ARTICULATE_NAV_LEVEL" val="1"/>
  <p:tag name="ARTICULATE_PLAYLIST_ID" val="-1"/>
  <p:tag name="ARTICULATE_LOCK_SLIDE" val="0"/>
  <p:tag name="ARTICULATE_SLIDE_NAV" val="3"/>
</p:tagLst>
</file>

<file path=ppt/tags/tag13.xml><?xml version="1.0" encoding="utf-8"?>
<p:tagLst xmlns:a="http://schemas.openxmlformats.org/drawingml/2006/main" xmlns:r="http://schemas.openxmlformats.org/officeDocument/2006/relationships" xmlns:p="http://schemas.openxmlformats.org/presentationml/2006/main">
  <p:tag name="BULLET_1" val="8226"/>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367dbae3-147f-47e7-85e8-0f9f86d6795a"/>
  <p:tag name="AUDIO_ID" val="262"/>
  <p:tag name="ELAPSEDTIME" val="32.6"/>
  <p:tag name="ARTICULATE_SLIDE_PAUSE" val="1"/>
  <p:tag name="ARTICULATE_NAV_LEVEL" val="1"/>
  <p:tag name="ARTICULATE_PLAYLIST_ID" val="-1"/>
  <p:tag name="ARTICULATE_LOCK_SLIDE" val="0"/>
  <p:tag name="ARTICULATE_SLIDE_NAV" val="4"/>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kZbRjLIS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BULLET_1" val="8226"/>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ede009c3-7712-44b0-bd1c-8a9a0e3ddb2f"/>
  <p:tag name="AUDIO_ID" val="261"/>
  <p:tag name="ELAPSEDTIME" val="23.3"/>
  <p:tag name="ARTICULATE_SLIDE_PAUSE" val="1"/>
  <p:tag name="ARTICULATE_NAV_LEVEL" val="1"/>
  <p:tag name="ARTICULATE_PLAYLIST_ID" val="-1"/>
  <p:tag name="ARTICULATE_LOCK_SLIDE" val="0"/>
  <p:tag name="ARTICULATE_SLIDE_NAV" val="5"/>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P8cgimER_files\slide0001_image001.pn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yI6n0T2s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cafaede1-61ff-4ba4-a132-5224eca24987"/>
  <p:tag name="AUDIO_ID" val="263"/>
  <p:tag name="ELAPSEDTIME" val="52.4"/>
  <p:tag name="ARTICULATE_SLIDE_PAUSE" val="1"/>
  <p:tag name="ARTICULATE_NAV_LEVEL" val="1"/>
  <p:tag name="ARTICULATE_PLAYLIST_ID" val="-1"/>
  <p:tag name="ARTICULATE_LOCK_SLIDE" val="0"/>
  <p:tag name="ARTICULATE_SLIDE_NAV" val="6"/>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21i4Rt4P_files\slide0001_image001.png"/>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cbdce740-2355-45bd-8920-d51f6f98ef47"/>
  <p:tag name="AUDIO_ID" val="264"/>
  <p:tag name="ELAPSEDTIME" val="19.1"/>
  <p:tag name="ARTICULATE_SLIDE_PAUSE" val="1"/>
  <p:tag name="ARTICULATE_NAV_LEVEL" val="1"/>
  <p:tag name="ARTICULATE_PLAYLIST_ID" val="-1"/>
  <p:tag name="ARTICULATE_LOCK_SLIDE" val="0"/>
  <p:tag name="ARTICULATE_SLIDE_NAV" val="7"/>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9TyWJcs0_files\slide0001_image001.png"/>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ZXKJwE1B_files\slide0001_image001.png"/>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DBDksDIC_files\slide0001_image001.jpg"/>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QLih6oB3_files\slide0001_image001.jpg"/>
</p:tagLst>
</file>

<file path=ppt/tags/tag2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82e89ba0-6a3d-44a7-b898-e92783736c43"/>
  <p:tag name="AUDIO_ID" val="266"/>
  <p:tag name="ELAPSEDTIME" val="24.0"/>
  <p:tag name="ARTICULATE_SLIDE_PAUSE" val="1"/>
  <p:tag name="ARTICULATE_NAV_LEVEL" val="1"/>
  <p:tag name="ARTICULATE_PLAYLIST_ID" val="-1"/>
  <p:tag name="ARTICULATE_LOCK_SLIDE" val="0"/>
  <p:tag name="ARTICULATE_SLIDE_NAV" val="8"/>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Dg6oUvTf_files\slide0001_image001.jpg"/>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iABSR1um_files\slide0001_image001.jpg"/>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gxIAb8BW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7b6e8c90-b4d9-4dbf-a643-1cefd8bbaa1b"/>
  <p:tag name="AUDIO_ID" val="267"/>
  <p:tag name="ELAPSEDTIME" val="18.8"/>
  <p:tag name="ARTICULATE_SLIDE_PAUSE" val="1"/>
  <p:tag name="ARTICULATE_NAV_LEVEL" val="1"/>
  <p:tag name="ARTICULATE_PLAYLIST_ID" val="-1"/>
  <p:tag name="ARTICULATE_LOCK_SLIDE" val="0"/>
  <p:tag name="ARTICULATE_SLIDE_NAV" val="9"/>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qaVkmJzY_files\slide0001_image001.jpg"/>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5fP49gyv_files\slide0001_image001.jpg"/>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eox2uw3Y_files\slide0001_image001.jpg"/>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6542NsJo_files\slide0001_image001.png"/>
</p:tagLst>
</file>

<file path=ppt/tags/tag40.xml><?xml version="1.0" encoding="utf-8"?>
<p:tagLst xmlns:a="http://schemas.openxmlformats.org/drawingml/2006/main" xmlns:r="http://schemas.openxmlformats.org/officeDocument/2006/relationships" xmlns:p="http://schemas.openxmlformats.org/presentationml/2006/main">
  <p:tag name="ARTICULATE_SLIDE_GUID" val="cc8eda4a-239f-48ae-9e76-76eb3a3ff476"/>
  <p:tag name="AUDIO_ID" val="268"/>
  <p:tag name="ELAPSEDTIME" val="7.8"/>
  <p:tag name="ARTICULATE_SLIDE_PAUSE" val="1"/>
  <p:tag name="ARTICULATE_NAV_LEVEL" val="1"/>
  <p:tag name="ARTICULATE_PLAYLIST_ID" val="-1"/>
  <p:tag name="ARTICULATE_LOCK_SLIDE" val="0"/>
  <p:tag name="ARTICULATE_SLIDE_NAV" val="10"/>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CX5Gy0et_files\slide0001_image001.jpg"/>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ADoHleAX_files\slide0001_image001.jpg"/>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kLNFWuG9_files\slide0001_image001.jpg"/>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2522d1fd-9153-4a36-8a53-18fa370c7478"/>
  <p:tag name="AUDIO_ID" val="269"/>
  <p:tag name="ELAPSEDTIME" val="34.0"/>
  <p:tag name="ARTICULATE_SLIDE_PAUSE" val="1"/>
  <p:tag name="ARTICULATE_NAV_LEVEL" val="1"/>
  <p:tag name="ARTICULATE_PLAYLIST_ID" val="-1"/>
  <p:tag name="ARTICULATE_LOCK_SLIDE" val="0"/>
  <p:tag name="ARTICULATE_SLIDE_NAV" val="11"/>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f5b1bb21-ffe8-4ccd-8808-a1a2960fcca1"/>
  <p:tag name="AUDIO_ID" val="270"/>
  <p:tag name="ELAPSEDTIME" val="20.0"/>
  <p:tag name="ARTICULATE_SLIDE_PAUSE" val="1"/>
  <p:tag name="ARTICULATE_NAV_LEVEL" val="1"/>
  <p:tag name="ARTICULATE_PLAYLIST_ID" val="-1"/>
  <p:tag name="ARTICULATE_LOCK_SLIDE" val="0"/>
  <p:tag name="ARTICULATE_SLIDE_NAV" val="12"/>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c393b961-7ec8-40b0-b413-2f1bc8674a0b"/>
  <p:tag name="AUDIO_ID" val="271"/>
  <p:tag name="ELAPSEDTIME" val="53.9"/>
  <p:tag name="ARTICULATE_SLIDE_PAUSE" val="1"/>
  <p:tag name="ARTICULATE_NAV_LEVEL" val="1"/>
  <p:tag name="ARTICULATE_PLAYLIST_ID" val="-1"/>
  <p:tag name="ARTICULATE_LOCK_SLIDE" val="0"/>
  <p:tag name="ARTICULATE_SLIDE_NAV" val="13"/>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18c7d35b-1b93-4a6f-b23e-2134485b7846"/>
  <p:tag name="AUDIO_ID" val="280"/>
  <p:tag name="ELAPSEDTIME" val="44.4"/>
  <p:tag name="ARTICULATE_SLIDE_PAUSE" val="1"/>
  <p:tag name="ARTICULATE_NAV_LEVEL" val="1"/>
  <p:tag name="ARTICULATE_PLAYLIST_ID" val="-1"/>
  <p:tag name="ARTICULATE_LOCK_SLIDE" val="0"/>
  <p:tag name="ARTICULATE_SLIDE_NAV" val="14"/>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6SUj0KIH_files\slide0001_image001.jpg"/>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hITiZSwo_files\slide0001_image001.jpg"/>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pVXx8Yp3_files\slide0001_image002.png"/>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GTTBov3s_files\slide0001_image001.jpg"/>
</p:tagLst>
</file>

<file path=ppt/tags/tag5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58.xml><?xml version="1.0" encoding="utf-8"?>
<p:tagLst xmlns:a="http://schemas.openxmlformats.org/drawingml/2006/main" xmlns:r="http://schemas.openxmlformats.org/officeDocument/2006/relationships" xmlns:p="http://schemas.openxmlformats.org/presentationml/2006/main">
  <p:tag name="ARTICULATE_SLIDE_GUID" val="572e5f5a-c3eb-4aaf-888b-4c98a1c24cfe"/>
  <p:tag name="AUDIO_ID" val="275"/>
  <p:tag name="ELAPSEDTIME" val="34.5"/>
  <p:tag name="ARTICULATE_SLIDE_PAUSE" val="1"/>
  <p:tag name="ARTICULATE_NAV_LEVEL" val="1"/>
  <p:tag name="ARTICULATE_PLAYLIST_ID" val="-1"/>
  <p:tag name="ARTICULATE_LOCK_SLIDE" val="0"/>
  <p:tag name="ARTICULATE_SLIDE_NAV" val="15"/>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MWpBC3AV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1c4dcabd-3214-4463-af9e-b73dd29b02aa"/>
  <p:tag name="AUDIO_ID" val="256"/>
  <p:tag name="ELAPSEDTIME" val="17.6"/>
  <p:tag name="ARTICULATE_SLIDE_PAUSE" val="1"/>
  <p:tag name="ARTICULATE_NAV_LEVEL" val="1"/>
  <p:tag name="ARTICULATE_PLAYLIST_ID" val="-1"/>
  <p:tag name="ARTICULATE_LOCK_SLIDE" val="0"/>
  <p:tag name="ARTICULATE_SLIDE_NAV" val="1"/>
</p:tagLst>
</file>

<file path=ppt/tags/tag60.xml><?xml version="1.0" encoding="utf-8"?>
<p:tagLst xmlns:a="http://schemas.openxmlformats.org/drawingml/2006/main" xmlns:r="http://schemas.openxmlformats.org/officeDocument/2006/relationships" xmlns:p="http://schemas.openxmlformats.org/presentationml/2006/main">
  <p:tag name="BULLET_1" val="8226"/>
</p:tagLst>
</file>

<file path=ppt/tags/tag61.xml><?xml version="1.0" encoding="utf-8"?>
<p:tagLst xmlns:a="http://schemas.openxmlformats.org/drawingml/2006/main" xmlns:r="http://schemas.openxmlformats.org/officeDocument/2006/relationships" xmlns:p="http://schemas.openxmlformats.org/presentationml/2006/main">
  <p:tag name="ARTICULATE_SLIDE_GUID" val="e29480a6-2821-49f9-83de-8c2981c23380"/>
  <p:tag name="AUDIO_ID" val="272"/>
  <p:tag name="ELAPSEDTIME" val="37.8"/>
  <p:tag name="ARTICULATE_SLIDE_PAUSE" val="1"/>
  <p:tag name="ARTICULATE_NAV_LEVEL" val="1"/>
  <p:tag name="ARTICULATE_PLAYLIST_ID" val="-1"/>
  <p:tag name="ARTICULATE_LOCK_SLIDE" val="0"/>
  <p:tag name="ARTICULATE_SLIDE_NAV" val="16"/>
</p:tagLst>
</file>

<file path=ppt/tags/tag6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3.xml><?xml version="1.0" encoding="utf-8"?>
<p:tagLst xmlns:a="http://schemas.openxmlformats.org/drawingml/2006/main" xmlns:r="http://schemas.openxmlformats.org/officeDocument/2006/relationships" xmlns:p="http://schemas.openxmlformats.org/presentationml/2006/main">
  <p:tag name="AUDIO_ID" val="283"/>
  <p:tag name="ELAPSEDTIME" val="51.6"/>
  <p:tag name="ARTICULATE_SLIDE_NAV" val="17"/>
  <p:tag name="ARTICULATE_SLIDE_GUID" val="48f73def-fab9-4a72-96b3-00e81580bab1"/>
</p:tagLst>
</file>

<file path=ppt/tags/tag64.xml><?xml version="1.0" encoding="utf-8"?>
<p:tagLst xmlns:a="http://schemas.openxmlformats.org/drawingml/2006/main" xmlns:r="http://schemas.openxmlformats.org/officeDocument/2006/relationships" xmlns:p="http://schemas.openxmlformats.org/presentationml/2006/main">
  <p:tag name="ARTICULATE_SLIDE_GUID" val="bee717dc-ccc2-4ed1-9705-83c709a1eb6c"/>
  <p:tag name="ARTICULATE_NAV_LEVEL" val="1"/>
  <p:tag name="ARTICULATE_PLAYLIST_ID" val="-1"/>
  <p:tag name="ARTICULATE_LOCK_SLIDE" val="0"/>
  <p:tag name="ARTICULATE_SLIDE_PAUSE" val="1"/>
  <p:tag name="AUDIO_ID" val="281"/>
  <p:tag name="ELAPSEDTIME" val="154.6"/>
  <p:tag name="ARTICULATE_SLIDE_NAV" val="18"/>
</p:tagLst>
</file>

<file path=ppt/tags/tag65.xml><?xml version="1.0" encoding="utf-8"?>
<p:tagLst xmlns:a="http://schemas.openxmlformats.org/drawingml/2006/main" xmlns:r="http://schemas.openxmlformats.org/officeDocument/2006/relationships" xmlns:p="http://schemas.openxmlformats.org/presentationml/2006/main">
  <p:tag name="OVERRIDE_SWF" val="YES"/>
  <p:tag name="CONTAINER" val="movieloader"/>
  <p:tag name="LOADER_BUFFER" val="5"/>
  <p:tag name="ART_PLAYER" val="YES"/>
  <p:tag name="SWF_MOVIE_PATH" val="C:\Users\sasin2\Documents\Camtasia Studio\GHS\GHS.mp4"/>
  <p:tag name="SWF_MOVIE_DURATION" val="152000"/>
  <p:tag name="ARTICULATE_LAYER_TIMING" val="0"/>
  <p:tag name="ARTICULATE_PLAYER_SEEK" val="1"/>
</p:tagLst>
</file>

<file path=ppt/tags/tag66.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da1f80bc-d8f7-41dc-adc8-36dd69005b5e"/>
  <p:tag name="AUDIO_ID" val="279"/>
  <p:tag name="ELAPSEDTIME" val="17.6"/>
  <p:tag name="ARTICULATE_SLIDE_PAUSE" val="1"/>
  <p:tag name="ARTICULATE_NAV_LEVEL" val="1"/>
  <p:tag name="ARTICULATE_PLAYLIST_ID" val="-1"/>
  <p:tag name="ARTICULATE_LOCK_SLIDE" val="0"/>
  <p:tag name="ARTICULATE_SLIDE_NAV" val="19"/>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hpMdAktQ_files\slide0001_image002.png"/>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BULLET_1" val="8226"/>
</p:tagLst>
</file>

<file path=ppt/tags/tag70.xml><?xml version="1.0" encoding="utf-8"?>
<p:tagLst xmlns:a="http://schemas.openxmlformats.org/drawingml/2006/main" xmlns:r="http://schemas.openxmlformats.org/officeDocument/2006/relationships" xmlns:p="http://schemas.openxmlformats.org/presentationml/2006/main">
  <p:tag name="ARTICULATE_SLIDE_GUID" val="c0294155-52b4-4749-8c56-08794d6f38b2"/>
  <p:tag name="AUDIO_ID" val="277"/>
  <p:tag name="ELAPSEDTIME" val="25.8"/>
  <p:tag name="ARTICULATE_SLIDE_PAUSE" val="1"/>
  <p:tag name="ARTICULATE_NAV_LEVEL" val="1"/>
  <p:tag name="ARTICULATE_PLAYLIST_ID" val="-1"/>
  <p:tag name="ARTICULATE_LOCK_SLIDE" val="0"/>
  <p:tag name="ARTICULATE_SLIDE_NAV" val="20"/>
</p:tagLst>
</file>

<file path=ppt/tags/tag71.xml><?xml version="1.0" encoding="utf-8"?>
<p:tagLst xmlns:a="http://schemas.openxmlformats.org/drawingml/2006/main" xmlns:r="http://schemas.openxmlformats.org/officeDocument/2006/relationships" xmlns:p="http://schemas.openxmlformats.org/presentationml/2006/main">
  <p:tag name="BULLET_1" val="8226"/>
</p:tagLst>
</file>

<file path=ppt/tags/tag72.xml><?xml version="1.0" encoding="utf-8"?>
<p:tagLst xmlns:a="http://schemas.openxmlformats.org/drawingml/2006/main" xmlns:r="http://schemas.openxmlformats.org/officeDocument/2006/relationships" xmlns:p="http://schemas.openxmlformats.org/presentationml/2006/main">
  <p:tag name="QM_PROPERTIES_UNSET" val="1"/>
  <p:tag name="AQP_PASS_ACTION" val="2"/>
  <p:tag name="AQP_FAIL_ACTION" val="2"/>
  <p:tag name="QUIZMAKER_QUIZ_FILENAME" val="C:\Users\sasin2\Documents\Quiz12.quiz"/>
  <p:tag name="QUIZMAKER_QUIZ_SLIDE_ID" val="282"/>
  <p:tag name="QUIZMAKER_QUIZ_FORCE_UPDATE" val="0"/>
  <p:tag name="AQP_TRAP" val="1"/>
  <p:tag name="OVERRIDE" val="QUIZMAKER_QUIZ_SLIDE"/>
  <p:tag name="QUIZMAKER_QUIZ_TITLE" val="Quiz1"/>
  <p:tag name="AQP_PASS_SCORE" val="80"/>
  <p:tag name="QUIZMAKER_LAST_MODIFY_DATE" val="41709.4356134259"/>
  <p:tag name="ELAPSEDTIME" val="5"/>
  <p:tag name="ARTICULATE_SLIDE_GUID" val="e3c50131-0fc0-4145-b134-46da1218351c"/>
  <p:tag name="ARTICULATE_SLIDE_PAUSE" val="1"/>
  <p:tag name="ARTICULATE_NAV_LEVEL" val="1"/>
  <p:tag name="ARTICULATE_PLAYLIST_ID" val="-1"/>
  <p:tag name="ARTICULATE_LOCK_SLIDE" val="0"/>
  <p:tag name="ARTICULATE_SLIDE_NAV" val="21"/>
</p:tagLst>
</file>

<file path=ppt/tags/tag7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74.xml><?xml version="1.0" encoding="utf-8"?>
<p:tagLst xmlns:a="http://schemas.openxmlformats.org/drawingml/2006/main" xmlns:r="http://schemas.openxmlformats.org/officeDocument/2006/relationships" xmlns:p="http://schemas.openxmlformats.org/presentationml/2006/main">
  <p:tag name="ART_QM_A" val="1"/>
</p:tagLst>
</file>

<file path=ppt/tags/tag75.xml><?xml version="1.0" encoding="utf-8"?>
<p:tagLst xmlns:a="http://schemas.openxmlformats.org/drawingml/2006/main" xmlns:r="http://schemas.openxmlformats.org/officeDocument/2006/relationships" xmlns:p="http://schemas.openxmlformats.org/presentationml/2006/main">
  <p:tag name="ART_QM_B" val="1"/>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d7698bd2-c3e3-415a-9da7-e1cc453c777c"/>
  <p:tag name="AUDIO_ID" val="257"/>
  <p:tag name="ELAPSEDTIME" val="24.2"/>
  <p:tag name="ARTICULATE_SLIDE_PAUSE" val="1"/>
  <p:tag name="ARTICULATE_NAV_LEVEL" val="1"/>
  <p:tag name="ARTICULATE_PLAYLIST_ID" val="-1"/>
  <p:tag name="ARTICULATE_LOCK_SLIDE" val="0"/>
  <p:tag name="ARTICULATE_SLIDE_NAV"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jvXaQth8_files\slide0001_image001.jpg"/>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42865</TotalTime>
  <Words>1810</Words>
  <Application>Microsoft Office PowerPoint</Application>
  <PresentationFormat>On-screen Show (4:3)</PresentationFormat>
  <Paragraphs>172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Sketchbook</vt:lpstr>
      <vt:lpstr>Your Right to Know</vt:lpstr>
      <vt:lpstr>Your Right to Know:  Global Harmonization System</vt:lpstr>
      <vt:lpstr>GHS – What is it?</vt:lpstr>
      <vt:lpstr>Why do I need to Know?</vt:lpstr>
      <vt:lpstr>What are the Changes?</vt:lpstr>
      <vt:lpstr>Changes: Labeling System</vt:lpstr>
      <vt:lpstr>Changes: Labeling System –  What is a “Pictogram?”</vt:lpstr>
      <vt:lpstr>Changes: Labeling - Pictograms</vt:lpstr>
      <vt:lpstr>Changes: Labeling - Pictograms</vt:lpstr>
      <vt:lpstr>Changes: Labeling - Pictograms</vt:lpstr>
      <vt:lpstr>Changes: Labeling System – Signal Word</vt:lpstr>
      <vt:lpstr>Changes: Labeling System – Hazard Statement</vt:lpstr>
      <vt:lpstr>Changes: Labeling System – Precautionary Statements</vt:lpstr>
      <vt:lpstr>Changes: Safety Data Sheets</vt:lpstr>
      <vt:lpstr>Changes: Safety Data Sheets</vt:lpstr>
      <vt:lpstr>Changes: Safety Data Sheets</vt:lpstr>
      <vt:lpstr>SDS Library Access</vt:lpstr>
      <vt:lpstr>PowerPoint Presentation</vt:lpstr>
      <vt:lpstr>WAIT! There is an easier Way!</vt:lpstr>
      <vt:lpstr>What if I have Questions?</vt:lpstr>
      <vt:lpstr>Quiz1</vt:lpstr>
    </vt:vector>
  </TitlesOfParts>
  <Company>College of William and Mary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Right to Know</dc:title>
  <dc:creator>Babs L Bengtson</dc:creator>
  <cp:lastModifiedBy>Information Technology</cp:lastModifiedBy>
  <cp:revision>112</cp:revision>
  <cp:lastPrinted>2013-08-26T19:56:09Z</cp:lastPrinted>
  <dcterms:created xsi:type="dcterms:W3CDTF">2013-08-26T19:37:32Z</dcterms:created>
  <dcterms:modified xsi:type="dcterms:W3CDTF">2014-05-29T18:34:09Z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Your Right to Know</vt:lpwstr>
  </property>
  <property fmtid="{D5CDD505-2E9C-101B-9397-08002B2CF9AE}" pid="4" name="ArticulateGUID">
    <vt:lpwstr>94111CA0-4F6E-4B4D-AF90-6250B847AC41</vt:lpwstr>
  </property>
  <property fmtid="{D5CDD505-2E9C-101B-9397-08002B2CF9AE}" pid="5" name="ArticulateProjectFull">
    <vt:lpwstr>G:\EH&amp;S\Hazardous Communication\Training &amp; Presentations\Your Right to Know.ppta</vt:lpwstr>
  </property>
</Properties>
</file>